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handoutMasterIdLst>
    <p:handoutMasterId r:id="rId29"/>
  </p:handoutMasterIdLst>
  <p:sldIdLst>
    <p:sldId id="256" r:id="rId2"/>
    <p:sldId id="287" r:id="rId3"/>
    <p:sldId id="296" r:id="rId4"/>
    <p:sldId id="297" r:id="rId5"/>
    <p:sldId id="298" r:id="rId6"/>
    <p:sldId id="299" r:id="rId7"/>
    <p:sldId id="300" r:id="rId8"/>
    <p:sldId id="291" r:id="rId9"/>
    <p:sldId id="301" r:id="rId10"/>
    <p:sldId id="295" r:id="rId11"/>
    <p:sldId id="302" r:id="rId12"/>
    <p:sldId id="303" r:id="rId13"/>
    <p:sldId id="306" r:id="rId14"/>
    <p:sldId id="307" r:id="rId15"/>
    <p:sldId id="304" r:id="rId16"/>
    <p:sldId id="305" r:id="rId17"/>
    <p:sldId id="308" r:id="rId18"/>
    <p:sldId id="309" r:id="rId19"/>
    <p:sldId id="310" r:id="rId20"/>
    <p:sldId id="267" r:id="rId21"/>
    <p:sldId id="266" r:id="rId22"/>
    <p:sldId id="311" r:id="rId23"/>
    <p:sldId id="263" r:id="rId24"/>
    <p:sldId id="284" r:id="rId25"/>
    <p:sldId id="313" r:id="rId26"/>
    <p:sldId id="312" r:id="rId27"/>
    <p:sldId id="259" r:id="rId28"/>
  </p:sldIdLst>
  <p:sldSz cx="9144000" cy="6858000" type="screen4x3"/>
  <p:notesSz cx="6669088" cy="9928225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467E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80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600" b="1" i="0" u="none" strike="noStrike" baseline="0" dirty="0" err="1">
                <a:solidFill>
                  <a:schemeClr val="tx1"/>
                </a:solidFill>
                <a:effectLst/>
              </a:rPr>
              <a:t>Resolution</a:t>
            </a:r>
            <a:r>
              <a:rPr lang="uk-UA" sz="1600" b="1" i="0" u="none" strike="noStrike" baseline="0" dirty="0">
                <a:solidFill>
                  <a:schemeClr val="tx1"/>
                </a:solidFill>
                <a:effectLst/>
              </a:rPr>
              <a:t> </a:t>
            </a:r>
            <a:r>
              <a:rPr lang="uk-UA" sz="1600" b="1" i="0" u="none" strike="noStrike" baseline="0" dirty="0" err="1">
                <a:solidFill>
                  <a:schemeClr val="tx1"/>
                </a:solidFill>
                <a:effectLst/>
              </a:rPr>
              <a:t>Counts</a:t>
            </a:r>
            <a:r>
              <a:rPr lang="uk-UA" sz="1600" b="1" i="0" u="none" strike="noStrike" baseline="0" dirty="0">
                <a:solidFill>
                  <a:schemeClr val="tx1"/>
                </a:solidFill>
                <a:effectLst/>
              </a:rPr>
              <a:t> </a:t>
            </a:r>
            <a:r>
              <a:rPr lang="uk-UA" sz="1600" b="1" i="0" u="none" strike="noStrike" baseline="0" dirty="0" err="1">
                <a:solidFill>
                  <a:schemeClr val="tx1"/>
                </a:solidFill>
                <a:effectLst/>
              </a:rPr>
              <a:t>by</a:t>
            </a:r>
            <a:r>
              <a:rPr lang="uk-UA" sz="1600" b="1" i="0" u="none" strike="noStrike" baseline="0" dirty="0">
                <a:solidFill>
                  <a:schemeClr val="tx1"/>
                </a:solidFill>
                <a:effectLst/>
              </a:rPr>
              <a:t> </a:t>
            </a:r>
            <a:r>
              <a:rPr lang="uk-UA" sz="1600" b="1" i="0" u="none" strike="noStrike" baseline="0" dirty="0" err="1">
                <a:solidFill>
                  <a:schemeClr val="tx1"/>
                </a:solidFill>
                <a:effectLst/>
              </a:rPr>
              <a:t>Publication</a:t>
            </a:r>
            <a:r>
              <a:rPr lang="uk-UA" sz="1600" b="1" i="0" u="none" strike="noStrike" baseline="0" dirty="0">
                <a:solidFill>
                  <a:schemeClr val="tx1"/>
                </a:solidFill>
                <a:effectLst/>
              </a:rPr>
              <a:t> Title - </a:t>
            </a:r>
            <a:r>
              <a:rPr lang="uk-UA" sz="1600" b="1" i="0" u="none" strike="noStrike" baseline="0" dirty="0" err="1">
                <a:solidFill>
                  <a:schemeClr val="tx1"/>
                </a:solidFill>
                <a:effectLst/>
              </a:rPr>
              <a:t>Nauka</a:t>
            </a:r>
            <a:r>
              <a:rPr lang="uk-UA" sz="1600" b="1" i="0" u="none" strike="noStrike" baseline="0" dirty="0">
                <a:solidFill>
                  <a:schemeClr val="tx1"/>
                </a:solidFill>
                <a:effectLst/>
              </a:rPr>
              <a:t> </a:t>
            </a:r>
            <a:r>
              <a:rPr lang="uk-UA" sz="1600" b="1" i="0" u="none" strike="noStrike" baseline="0" dirty="0" err="1">
                <a:solidFill>
                  <a:schemeClr val="tx1"/>
                </a:solidFill>
                <a:effectLst/>
              </a:rPr>
              <a:t>ta</a:t>
            </a:r>
            <a:r>
              <a:rPr lang="uk-UA" sz="1600" b="1" i="0" u="none" strike="noStrike" baseline="0" dirty="0">
                <a:solidFill>
                  <a:schemeClr val="tx1"/>
                </a:solidFill>
                <a:effectLst/>
              </a:rPr>
              <a:t> </a:t>
            </a:r>
            <a:r>
              <a:rPr lang="uk-UA" sz="1600" b="1" i="0" u="none" strike="noStrike" baseline="0" dirty="0" err="1">
                <a:solidFill>
                  <a:schemeClr val="tx1"/>
                </a:solidFill>
                <a:effectLst/>
              </a:rPr>
              <a:t>innovacii</a:t>
            </a:r>
            <a:endParaRPr lang="uk-UA" sz="1600" b="1" dirty="0">
              <a:solidFill>
                <a:schemeClr val="tx1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Total Resolutions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Аркуш1!$A$2:$A$13</c:f>
              <c:strCache>
                <c:ptCount val="12"/>
                <c:pt idx="0">
                  <c:v>2017-05</c:v>
                </c:pt>
                <c:pt idx="1">
                  <c:v>2017-06</c:v>
                </c:pt>
                <c:pt idx="2">
                  <c:v>2017-07</c:v>
                </c:pt>
                <c:pt idx="3">
                  <c:v>2017-08</c:v>
                </c:pt>
                <c:pt idx="4">
                  <c:v>2017-09</c:v>
                </c:pt>
                <c:pt idx="5">
                  <c:v>2017-10</c:v>
                </c:pt>
                <c:pt idx="6">
                  <c:v>2017-11</c:v>
                </c:pt>
                <c:pt idx="7">
                  <c:v>2017-12</c:v>
                </c:pt>
                <c:pt idx="8">
                  <c:v>2018-01</c:v>
                </c:pt>
                <c:pt idx="9">
                  <c:v>2018-02</c:v>
                </c:pt>
                <c:pt idx="10">
                  <c:v>2018-03</c:v>
                </c:pt>
                <c:pt idx="11">
                  <c:v>2018-04</c:v>
                </c:pt>
              </c:strCache>
            </c:strRef>
          </c:cat>
          <c:val>
            <c:numRef>
              <c:f>Аркуш1!$B$2:$B$13</c:f>
              <c:numCache>
                <c:formatCode>General</c:formatCode>
                <c:ptCount val="12"/>
                <c:pt idx="0">
                  <c:v>1068</c:v>
                </c:pt>
                <c:pt idx="1">
                  <c:v>1622</c:v>
                </c:pt>
                <c:pt idx="2">
                  <c:v>1033</c:v>
                </c:pt>
                <c:pt idx="3">
                  <c:v>1217</c:v>
                </c:pt>
                <c:pt idx="4">
                  <c:v>1321</c:v>
                </c:pt>
                <c:pt idx="5">
                  <c:v>1180</c:v>
                </c:pt>
                <c:pt idx="6">
                  <c:v>861</c:v>
                </c:pt>
                <c:pt idx="7">
                  <c:v>1553</c:v>
                </c:pt>
                <c:pt idx="8">
                  <c:v>1968</c:v>
                </c:pt>
                <c:pt idx="9">
                  <c:v>678</c:v>
                </c:pt>
                <c:pt idx="10">
                  <c:v>1389</c:v>
                </c:pt>
                <c:pt idx="11">
                  <c:v>2499</c:v>
                </c:pt>
              </c:numCache>
            </c:numRef>
          </c:val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Unique DOIs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Аркуш1!$A$2:$A$13</c:f>
              <c:strCache>
                <c:ptCount val="12"/>
                <c:pt idx="0">
                  <c:v>2017-05</c:v>
                </c:pt>
                <c:pt idx="1">
                  <c:v>2017-06</c:v>
                </c:pt>
                <c:pt idx="2">
                  <c:v>2017-07</c:v>
                </c:pt>
                <c:pt idx="3">
                  <c:v>2017-08</c:v>
                </c:pt>
                <c:pt idx="4">
                  <c:v>2017-09</c:v>
                </c:pt>
                <c:pt idx="5">
                  <c:v>2017-10</c:v>
                </c:pt>
                <c:pt idx="6">
                  <c:v>2017-11</c:v>
                </c:pt>
                <c:pt idx="7">
                  <c:v>2017-12</c:v>
                </c:pt>
                <c:pt idx="8">
                  <c:v>2018-01</c:v>
                </c:pt>
                <c:pt idx="9">
                  <c:v>2018-02</c:v>
                </c:pt>
                <c:pt idx="10">
                  <c:v>2018-03</c:v>
                </c:pt>
                <c:pt idx="11">
                  <c:v>2018-04</c:v>
                </c:pt>
              </c:strCache>
            </c:strRef>
          </c:cat>
          <c:val>
            <c:numRef>
              <c:f>Аркуш1!$C$2:$C$13</c:f>
              <c:numCache>
                <c:formatCode>General</c:formatCode>
                <c:ptCount val="12"/>
                <c:pt idx="0">
                  <c:v>598</c:v>
                </c:pt>
                <c:pt idx="1">
                  <c:v>657</c:v>
                </c:pt>
                <c:pt idx="2">
                  <c:v>415</c:v>
                </c:pt>
                <c:pt idx="3">
                  <c:v>638</c:v>
                </c:pt>
                <c:pt idx="4">
                  <c:v>491</c:v>
                </c:pt>
                <c:pt idx="5">
                  <c:v>501</c:v>
                </c:pt>
                <c:pt idx="6">
                  <c:v>434</c:v>
                </c:pt>
                <c:pt idx="7">
                  <c:v>519</c:v>
                </c:pt>
                <c:pt idx="8">
                  <c:v>566</c:v>
                </c:pt>
                <c:pt idx="9">
                  <c:v>314</c:v>
                </c:pt>
                <c:pt idx="10">
                  <c:v>616</c:v>
                </c:pt>
                <c:pt idx="11">
                  <c:v>673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9052280"/>
        <c:axId val="223491704"/>
      </c:barChart>
      <c:catAx>
        <c:axId val="15905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23491704"/>
        <c:crosses val="autoZero"/>
        <c:auto val="1"/>
        <c:lblAlgn val="ctr"/>
        <c:lblOffset val="100"/>
        <c:noMultiLvlLbl val="0"/>
      </c:catAx>
      <c:valAx>
        <c:axId val="223491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59052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5B9E3-7460-4EFE-A603-0C3DF10307DA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C511F9-6802-4A59-ABD1-BF9DAB748CA5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515938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408-9166-4C19-A3F3-912E106A144C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99E0-7832-47F1-BE81-0C0BC27059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990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408-9166-4C19-A3F3-912E106A144C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99E0-7832-47F1-BE81-0C0BC27059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6616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408-9166-4C19-A3F3-912E106A144C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99E0-7832-47F1-BE81-0C0BC270595F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7666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408-9166-4C19-A3F3-912E106A144C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99E0-7832-47F1-BE81-0C0BC27059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86282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408-9166-4C19-A3F3-912E106A144C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99E0-7832-47F1-BE81-0C0BC270595F}" type="slidenum">
              <a:rPr lang="uk-UA" smtClean="0"/>
              <a:t>‹№›</a:t>
            </a:fld>
            <a:endParaRPr lang="uk-UA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5254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408-9166-4C19-A3F3-912E106A144C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99E0-7832-47F1-BE81-0C0BC27059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611837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408-9166-4C19-A3F3-912E106A144C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99E0-7832-47F1-BE81-0C0BC27059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62587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408-9166-4C19-A3F3-912E106A144C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99E0-7832-47F1-BE81-0C0BC27059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5015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408-9166-4C19-A3F3-912E106A144C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99E0-7832-47F1-BE81-0C0BC27059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703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408-9166-4C19-A3F3-912E106A144C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99E0-7832-47F1-BE81-0C0BC27059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8719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408-9166-4C19-A3F3-912E106A144C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99E0-7832-47F1-BE81-0C0BC27059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4418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408-9166-4C19-A3F3-912E106A144C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99E0-7832-47F1-BE81-0C0BC27059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51726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408-9166-4C19-A3F3-912E106A144C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99E0-7832-47F1-BE81-0C0BC27059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90021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408-9166-4C19-A3F3-912E106A144C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99E0-7832-47F1-BE81-0C0BC27059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4388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408-9166-4C19-A3F3-912E106A144C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99E0-7832-47F1-BE81-0C0BC27059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905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350408-9166-4C19-A3F3-912E106A144C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C199E0-7832-47F1-BE81-0C0BC27059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0947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350408-9166-4C19-A3F3-912E106A144C}" type="datetimeFigureOut">
              <a:rPr lang="uk-UA" smtClean="0"/>
              <a:t>06.06.2018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4C199E0-7832-47F1-BE81-0C0BC270595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0822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960" y="1566333"/>
            <a:ext cx="7780020" cy="3059007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Присвоєння цифрових ідентифікаторів </a:t>
            </a:r>
            <a:r>
              <a:rPr lang="uk-UA" sz="4000" b="1" dirty="0">
                <a:solidFill>
                  <a:srgbClr val="0070C0"/>
                </a:solidFill>
              </a:rPr>
              <a:t>DOI </a:t>
            </a:r>
            <a:r>
              <a:rPr lang="uk-UA" sz="4000" dirty="0">
                <a:solidFill>
                  <a:srgbClr val="0070C0"/>
                </a:solidFill>
              </a:rPr>
              <a:t/>
            </a:r>
            <a:br>
              <a:rPr lang="uk-UA" sz="4000" dirty="0">
                <a:solidFill>
                  <a:srgbClr val="0070C0"/>
                </a:solidFill>
              </a:rPr>
            </a:br>
            <a:r>
              <a:rPr lang="uk-UA" sz="4000" b="1" dirty="0">
                <a:solidFill>
                  <a:srgbClr val="0070C0"/>
                </a:solidFill>
              </a:rPr>
              <a:t>як один з заходів </a:t>
            </a:r>
            <a:r>
              <a:rPr lang="uk-UA" sz="4000" b="1" dirty="0" smtClean="0">
                <a:solidFill>
                  <a:srgbClr val="0070C0"/>
                </a:solidFill>
              </a:rPr>
              <a:t/>
            </a:r>
            <a:br>
              <a:rPr lang="uk-UA" sz="4000" b="1" dirty="0" smtClean="0">
                <a:solidFill>
                  <a:srgbClr val="0070C0"/>
                </a:solidFill>
              </a:rPr>
            </a:br>
            <a:r>
              <a:rPr lang="uk-UA" sz="4000" b="1" dirty="0" smtClean="0">
                <a:solidFill>
                  <a:srgbClr val="0070C0"/>
                </a:solidFill>
              </a:rPr>
              <a:t>покращення </a:t>
            </a:r>
            <a:r>
              <a:rPr lang="uk-UA" sz="4000" b="1" dirty="0">
                <a:solidFill>
                  <a:srgbClr val="0070C0"/>
                </a:solidFill>
              </a:rPr>
              <a:t>видимості наукового </a:t>
            </a:r>
            <a:r>
              <a:rPr lang="uk-UA" sz="4000" b="1" dirty="0" smtClean="0">
                <a:solidFill>
                  <a:srgbClr val="0070C0"/>
                </a:solidFill>
              </a:rPr>
              <a:t>журналу</a:t>
            </a:r>
            <a:endParaRPr lang="uk-UA" sz="4000" dirty="0">
              <a:solidFill>
                <a:srgbClr val="0070C0"/>
              </a:solidFill>
            </a:endParaRP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284220" y="5036820"/>
            <a:ext cx="4678934" cy="1494290"/>
          </a:xfrm>
        </p:spPr>
        <p:txBody>
          <a:bodyPr/>
          <a:lstStyle/>
          <a:p>
            <a:r>
              <a:rPr lang="uk-UA" b="1" dirty="0">
                <a:solidFill>
                  <a:schemeClr val="tx1"/>
                </a:solidFill>
              </a:rPr>
              <a:t>Т</a:t>
            </a:r>
            <a:r>
              <a:rPr lang="uk-UA" b="1" dirty="0" smtClean="0">
                <a:solidFill>
                  <a:schemeClr val="tx1"/>
                </a:solidFill>
              </a:rPr>
              <a:t>. </a:t>
            </a:r>
            <a:r>
              <a:rPr lang="uk-UA" b="1" dirty="0">
                <a:solidFill>
                  <a:schemeClr val="tx1"/>
                </a:solidFill>
              </a:rPr>
              <a:t>Яцків</a:t>
            </a:r>
            <a:r>
              <a:rPr lang="uk-UA" dirty="0">
                <a:solidFill>
                  <a:schemeClr val="tx1"/>
                </a:solidFill>
              </a:rPr>
              <a:t/>
            </a:r>
            <a:br>
              <a:rPr lang="uk-UA" dirty="0">
                <a:solidFill>
                  <a:schemeClr val="tx1"/>
                </a:solidFill>
              </a:rPr>
            </a:br>
            <a:r>
              <a:rPr lang="uk-UA" dirty="0" smtClean="0">
                <a:solidFill>
                  <a:schemeClr val="tx1"/>
                </a:solidFill>
              </a:rPr>
              <a:t>Передплатне </a:t>
            </a:r>
            <a:r>
              <a:rPr lang="uk-UA" dirty="0">
                <a:solidFill>
                  <a:schemeClr val="tx1"/>
                </a:solidFill>
              </a:rPr>
              <a:t>агентство "</a:t>
            </a:r>
            <a:r>
              <a:rPr lang="uk-UA" dirty="0" err="1" smtClean="0">
                <a:solidFill>
                  <a:schemeClr val="tx1"/>
                </a:solidFill>
              </a:rPr>
              <a:t>Укрінформнаука</a:t>
            </a:r>
            <a:r>
              <a:rPr lang="uk-UA" dirty="0" smtClean="0">
                <a:solidFill>
                  <a:schemeClr val="tx1"/>
                </a:solidFill>
              </a:rPr>
              <a:t>«</a:t>
            </a:r>
          </a:p>
          <a:p>
            <a:r>
              <a:rPr lang="uk-UA" b="1" dirty="0" smtClean="0">
                <a:solidFill>
                  <a:schemeClr val="tx1"/>
                </a:solidFill>
              </a:rPr>
              <a:t>А. </a:t>
            </a:r>
            <a:r>
              <a:rPr lang="uk-UA" b="1" dirty="0" err="1" smtClean="0">
                <a:solidFill>
                  <a:schemeClr val="tx1"/>
                </a:solidFill>
              </a:rPr>
              <a:t>Данілова</a:t>
            </a:r>
            <a:endParaRPr lang="uk-UA" b="1" dirty="0" smtClean="0">
              <a:solidFill>
                <a:schemeClr val="tx1"/>
              </a:solidFill>
            </a:endParaRPr>
          </a:p>
          <a:p>
            <a:r>
              <a:rPr lang="uk-UA" dirty="0" smtClean="0">
                <a:solidFill>
                  <a:schemeClr val="tx1"/>
                </a:solidFill>
              </a:rPr>
              <a:t>Видавничий дім «Академперіодика»</a:t>
            </a:r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5" y="5147733"/>
            <a:ext cx="1721104" cy="1466503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0581" y="186076"/>
            <a:ext cx="7277100" cy="1086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VІІІ </a:t>
            </a:r>
            <a:r>
              <a:rPr lang="uk-UA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Науково-практична конференція</a:t>
            </a:r>
          </a:p>
          <a:p>
            <a:pPr algn="l"/>
            <a:r>
              <a:rPr lang="uk-UA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«</a:t>
            </a:r>
            <a:r>
              <a:rPr lang="uk-UA" sz="1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НАУКОВА ПЕРІОДИКА: ТРАДИЦІЇ ТА ІННОВАЦІЇ</a:t>
            </a:r>
            <a:r>
              <a:rPr lang="uk-UA" sz="1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»</a:t>
            </a:r>
          </a:p>
          <a:p>
            <a:r>
              <a:rPr lang="uk-UA" sz="2000" b="1" dirty="0" smtClean="0">
                <a:solidFill>
                  <a:srgbClr val="0070C0"/>
                </a:solidFill>
              </a:rPr>
              <a:t>08 червня 2018 р.</a:t>
            </a:r>
            <a:r>
              <a:rPr lang="uk-UA" sz="2700" b="1" dirty="0" smtClean="0"/>
              <a:t> </a:t>
            </a:r>
            <a:endParaRPr lang="uk-UA" sz="2700" dirty="0"/>
          </a:p>
        </p:txBody>
      </p:sp>
    </p:spTree>
    <p:extLst>
      <p:ext uri="{BB962C8B-B14F-4D97-AF65-F5344CB8AC3E}">
        <p14:creationId xmlns:p14="http://schemas.microsoft.com/office/powerpoint/2010/main" val="1284433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1602" y="278824"/>
            <a:ext cx="8043718" cy="14966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b="1" dirty="0">
                <a:solidFill>
                  <a:srgbClr val="0070C0"/>
                </a:solidFill>
              </a:rPr>
              <a:t>Журнали НАН України, </a:t>
            </a:r>
            <a:endParaRPr lang="uk-UA" sz="3200" dirty="0">
              <a:solidFill>
                <a:srgbClr val="0070C0"/>
              </a:solidFill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які отримують </a:t>
            </a:r>
            <a:r>
              <a:rPr lang="uk-UA" sz="3200" b="1" dirty="0" smtClean="0">
                <a:solidFill>
                  <a:srgbClr val="0070C0"/>
                </a:solidFill>
              </a:rPr>
              <a:t>цифрові ідентифікатори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через </a:t>
            </a:r>
            <a:r>
              <a:rPr lang="uk-UA" sz="3200" b="1" dirty="0">
                <a:solidFill>
                  <a:srgbClr val="0070C0"/>
                </a:solidFill>
              </a:rPr>
              <a:t>ПА «</a:t>
            </a:r>
            <a:r>
              <a:rPr lang="uk-UA" sz="3200" b="1" dirty="0" err="1">
                <a:solidFill>
                  <a:srgbClr val="0070C0"/>
                </a:solidFill>
              </a:rPr>
              <a:t>Укрінформнаука</a:t>
            </a:r>
            <a:r>
              <a:rPr lang="uk-UA" sz="3200" b="1" dirty="0">
                <a:solidFill>
                  <a:srgbClr val="0070C0"/>
                </a:solidFill>
              </a:rPr>
              <a:t>»</a:t>
            </a:r>
            <a:endParaRPr lang="uk-UA" sz="3200" dirty="0">
              <a:solidFill>
                <a:srgbClr val="0070C0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2460" y="2232661"/>
            <a:ext cx="8191500" cy="3108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uk-UA" sz="2800" dirty="0">
              <a:solidFill>
                <a:srgbClr val="0070C0"/>
              </a:solidFill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2459154"/>
              </p:ext>
            </p:extLst>
          </p:nvPr>
        </p:nvGraphicFramePr>
        <p:xfrm>
          <a:off x="865312" y="2232661"/>
          <a:ext cx="6438899" cy="34823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28408"/>
                <a:gridCol w="4210491"/>
              </a:tblGrid>
              <a:tr h="580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Рік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800" b="1" dirty="0">
                          <a:solidFill>
                            <a:schemeClr val="tx1"/>
                          </a:solidFill>
                          <a:effectLst/>
                        </a:rPr>
                        <a:t>Кількість журналів</a:t>
                      </a:r>
                      <a:endParaRPr lang="uk-UA" sz="2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580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2014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580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580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uk-UA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580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uk-UA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  <a:tr h="5803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uk-UA" sz="24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uk-UA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635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1602" y="522663"/>
            <a:ext cx="8043718" cy="13747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Статистичні дані, представлені </a:t>
            </a:r>
            <a:br>
              <a:rPr lang="uk-UA" sz="3200" b="1" dirty="0" smtClean="0">
                <a:solidFill>
                  <a:srgbClr val="0070C0"/>
                </a:solidFill>
              </a:rPr>
            </a:br>
            <a:r>
              <a:rPr lang="uk-UA" sz="3200" b="1" dirty="0" smtClean="0">
                <a:solidFill>
                  <a:srgbClr val="0070C0"/>
                </a:solidFill>
              </a:rPr>
              <a:t>на сайті «</a:t>
            </a:r>
            <a:r>
              <a:rPr lang="uk-UA" sz="3200" b="1" dirty="0" err="1" smtClean="0">
                <a:solidFill>
                  <a:srgbClr val="0070C0"/>
                </a:solidFill>
              </a:rPr>
              <a:t>Укрінформнаука</a:t>
            </a:r>
            <a:r>
              <a:rPr lang="uk-UA" sz="3200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en-US" altLang="uk-UA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http://</a:t>
            </a:r>
            <a:r>
              <a:rPr lang="en-US" altLang="uk-UA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u-i-n.com.ua/ua</a:t>
            </a:r>
            <a:endParaRPr lang="en-US" altLang="uk-UA" sz="4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2460" y="2232661"/>
            <a:ext cx="8191500" cy="3108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uk-UA" sz="28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516"/>
            <a:ext cx="9144000" cy="318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595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20" y="111183"/>
            <a:ext cx="8656320" cy="15423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Загальна </a:t>
            </a:r>
            <a:r>
              <a:rPr lang="uk-UA" sz="3200" b="1" dirty="0">
                <a:solidFill>
                  <a:srgbClr val="0070C0"/>
                </a:solidFill>
              </a:rPr>
              <a:t>кількість звернень 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до статей наукових журналів НАН України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за </a:t>
            </a:r>
            <a:r>
              <a:rPr lang="uk-UA" sz="3200" b="1" dirty="0">
                <a:solidFill>
                  <a:srgbClr val="0070C0"/>
                </a:solidFill>
              </a:rPr>
              <a:t>квітень 2018 року</a:t>
            </a:r>
            <a:endParaRPr lang="en-US" altLang="uk-UA" sz="4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2460" y="2232661"/>
            <a:ext cx="8191500" cy="3108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uk-UA" sz="2800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611550"/>
              </p:ext>
            </p:extLst>
          </p:nvPr>
        </p:nvGraphicFramePr>
        <p:xfrm>
          <a:off x="231602" y="1944505"/>
          <a:ext cx="8778240" cy="46474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0840"/>
                <a:gridCol w="2057400"/>
              </a:tblGrid>
              <a:tr h="6158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Publication</a:t>
                      </a:r>
                      <a:r>
                        <a:rPr lang="uk-UA" sz="1800" dirty="0">
                          <a:effectLst/>
                        </a:rPr>
                        <a:t> Title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Total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Resolutions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9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Kosmìčna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nauka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ì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tehnologìâ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3049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3478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Reports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of the National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Academy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Sciences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of Ukraine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2753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9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Nauka ta innovacii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2499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9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Ukrainian Journal of Physics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1894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9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The Ukrainian Biochemical Journal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1633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9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Functional Materials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1586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5937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Semiconductor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Physics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Quantum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Electronics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Optoelectronics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1540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9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Fiziolohichnyĭ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zhurnal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1266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9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Ukrainian Botanical Journal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1261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9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The Paton Welding Journal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1235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9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METALLOFIZIKA I NOVEISHIE TEKHNOLOGII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1172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9687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Biotechnologia Acta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1092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8662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32460" y="2232661"/>
            <a:ext cx="8191500" cy="3108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uk-UA" sz="2800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3733457"/>
              </p:ext>
            </p:extLst>
          </p:nvPr>
        </p:nvGraphicFramePr>
        <p:xfrm>
          <a:off x="182880" y="1844050"/>
          <a:ext cx="8778240" cy="48254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0840"/>
                <a:gridCol w="2057400"/>
              </a:tblGrid>
              <a:tr h="5105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Publication</a:t>
                      </a:r>
                      <a:r>
                        <a:rPr lang="uk-UA" sz="1800" dirty="0">
                          <a:effectLst/>
                        </a:rPr>
                        <a:t> Title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Total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Resolutions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30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Demography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social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economy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898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30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Visnik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Nacional'noi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'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akademii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'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nauk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Ukrai'ni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897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30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Tekhnichna Elektrodynamika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831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30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Problems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Cryobiology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Cryomedicine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729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30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Science and innovation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628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30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Himia, Fizika ta Tehnologia Poverhni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578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30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Algologia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560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30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Ukrainian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Geographical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Journal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465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30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Uspehi Fiziki Metallov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455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30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RADIOFIZIKA I ELEKTRONIKA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412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30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Radio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physics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and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radio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astronomy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393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30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Mikrobiolohichnyi Zhurnal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379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30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Автоматическая сварка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379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3058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Ekonomìka ì prognozuvannâ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372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3820" y="111183"/>
            <a:ext cx="8656320" cy="15423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Загальна </a:t>
            </a:r>
            <a:r>
              <a:rPr lang="uk-UA" sz="3200" b="1" dirty="0">
                <a:solidFill>
                  <a:srgbClr val="0070C0"/>
                </a:solidFill>
              </a:rPr>
              <a:t>кількість звернень 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до статей наукових журналів НАН України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за </a:t>
            </a:r>
            <a:r>
              <a:rPr lang="uk-UA" sz="3200" b="1" dirty="0">
                <a:solidFill>
                  <a:srgbClr val="0070C0"/>
                </a:solidFill>
              </a:rPr>
              <a:t>квітень 2018 року</a:t>
            </a:r>
            <a:endParaRPr lang="en-US" altLang="uk-UA" sz="4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75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32460" y="2232661"/>
            <a:ext cx="8191500" cy="3108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uk-UA" sz="2800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938563"/>
              </p:ext>
            </p:extLst>
          </p:nvPr>
        </p:nvGraphicFramePr>
        <p:xfrm>
          <a:off x="220980" y="1793612"/>
          <a:ext cx="8778240" cy="3987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720840"/>
                <a:gridCol w="2057400"/>
              </a:tblGrid>
              <a:tr h="53340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Publication</a:t>
                      </a:r>
                      <a:r>
                        <a:rPr lang="uk-UA" sz="1800" dirty="0">
                          <a:effectLst/>
                        </a:rPr>
                        <a:t> Title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Total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Resolutions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66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Mineralogical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Journal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359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66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Polymer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journal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305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66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The Problems of General Energy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288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66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Современная электрометаллургия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274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66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Kibernetika i vyčislitelʹnaâ tehnika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254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3715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Техническая диагностика и неразрушающий контроль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242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66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Zurnal matematiceskoj fiziki, analiza, geometrii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236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66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Economy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of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Industry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208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66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Ekonomìčna teorìâ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66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>
                          <a:solidFill>
                            <a:schemeClr val="tx1"/>
                          </a:solidFill>
                          <a:effectLst/>
                        </a:rPr>
                        <a:t>The World of the Orient</a:t>
                      </a:r>
                      <a:endParaRPr lang="uk-UA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2662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Nuclear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Physics and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Atomic</a:t>
                      </a: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800" b="1" dirty="0" err="1">
                          <a:solidFill>
                            <a:schemeClr val="tx1"/>
                          </a:solidFill>
                          <a:effectLst/>
                        </a:rPr>
                        <a:t>Energy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b="1" dirty="0">
                          <a:solidFill>
                            <a:schemeClr val="tx1"/>
                          </a:solidFill>
                          <a:effectLst/>
                        </a:rPr>
                        <a:t>36</a:t>
                      </a:r>
                      <a:endParaRPr lang="uk-UA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83820" y="111183"/>
            <a:ext cx="8656320" cy="15423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Загальна </a:t>
            </a:r>
            <a:r>
              <a:rPr lang="uk-UA" sz="3200" b="1" dirty="0">
                <a:solidFill>
                  <a:srgbClr val="0070C0"/>
                </a:solidFill>
              </a:rPr>
              <a:t>кількість звернень 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до статей наукових журналів НАН України</a:t>
            </a: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за </a:t>
            </a:r>
            <a:r>
              <a:rPr lang="uk-UA" sz="3200" b="1" dirty="0">
                <a:solidFill>
                  <a:srgbClr val="0070C0"/>
                </a:solidFill>
              </a:rPr>
              <a:t>квітень 2018 року</a:t>
            </a:r>
            <a:endParaRPr lang="en-US" altLang="uk-UA" sz="4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35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1602" y="141663"/>
            <a:ext cx="8043718" cy="13747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b="1" dirty="0">
                <a:solidFill>
                  <a:srgbClr val="0070C0"/>
                </a:solidFill>
              </a:rPr>
              <a:t>Загальна кількість звернень 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до </a:t>
            </a:r>
            <a:r>
              <a:rPr lang="uk-UA" sz="3200" b="1" dirty="0">
                <a:solidFill>
                  <a:srgbClr val="0070C0"/>
                </a:solidFill>
              </a:rPr>
              <a:t>книжкових видань </a:t>
            </a:r>
            <a:endParaRPr lang="uk-UA" sz="3200" dirty="0">
              <a:solidFill>
                <a:srgbClr val="0070C0"/>
              </a:solidFill>
            </a:endParaRPr>
          </a:p>
          <a:p>
            <a:pPr algn="ctr"/>
            <a:r>
              <a:rPr lang="uk-UA" sz="3200" b="1" dirty="0">
                <a:solidFill>
                  <a:srgbClr val="0070C0"/>
                </a:solidFill>
              </a:rPr>
              <a:t>ВД «Академперіодика</a:t>
            </a:r>
            <a:r>
              <a:rPr lang="uk-UA" sz="3200" b="1" dirty="0" smtClean="0">
                <a:solidFill>
                  <a:srgbClr val="0070C0"/>
                </a:solidFill>
              </a:rPr>
              <a:t>»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2460" y="2232661"/>
            <a:ext cx="8191500" cy="3108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uk-UA" sz="2800" dirty="0">
              <a:solidFill>
                <a:srgbClr val="0070C0"/>
              </a:solidFill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184345"/>
              </p:ext>
            </p:extLst>
          </p:nvPr>
        </p:nvGraphicFramePr>
        <p:xfrm>
          <a:off x="231602" y="1516379"/>
          <a:ext cx="8592358" cy="51632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42678"/>
                <a:gridCol w="1249680"/>
              </a:tblGrid>
              <a:tr h="2820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Publication</a:t>
                      </a:r>
                      <a:r>
                        <a:rPr lang="uk-UA" sz="1800" dirty="0">
                          <a:effectLst/>
                        </a:rPr>
                        <a:t> Title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</a:rPr>
                        <a:t>Total</a:t>
                      </a:r>
                      <a:r>
                        <a:rPr lang="uk-UA" sz="1800" dirty="0">
                          <a:effectLst/>
                        </a:rPr>
                        <a:t> </a:t>
                      </a:r>
                      <a:r>
                        <a:rPr lang="uk-UA" sz="1800" dirty="0" err="1">
                          <a:effectLst/>
                        </a:rPr>
                        <a:t>Resolutions</a:t>
                      </a:r>
                      <a:endParaRPr lang="uk-UA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355" marR="7355" marT="7355" marB="7355" anchor="ctr"/>
                </a:tc>
              </a:tr>
              <a:tr h="3349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Ukraine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the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Global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Information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Space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3276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of Ukraine in the Global Information Space</a:t>
                      </a:r>
                      <a:endParaRPr lang="uk-UA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3352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European Union Intellectual Property Law: Formation, Institutes, Directions of Development</a:t>
                      </a:r>
                      <a:endParaRPr lang="uk-UA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3200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Scientist, Organizer, Teacher: Collection of Memories about G.V. Samsonov</a:t>
                      </a:r>
                      <a:endParaRPr lang="uk-UA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3505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Agriculture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of the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Khazar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Khaganate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Forest-Steppe</a:t>
                      </a: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Zone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3419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Dark matter: Observational manifestation and experimental searches (volume 3, in three volumes «Dark energy and dark matter in the Universe»)</a:t>
                      </a:r>
                      <a:endParaRPr lang="uk-UA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2673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Valery P. Kukhar. Biobibliography Scientists of Ukraine</a:t>
                      </a:r>
                      <a:endParaRPr lang="uk-UA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232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"Know yourself". Neoplatonic sources in the works of H.S. Skovoroda</a:t>
                      </a:r>
                      <a:endParaRPr lang="uk-UA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232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Biogeomics. Ecosystems of the world in the structure of the biosphere</a:t>
                      </a:r>
                      <a:endParaRPr lang="uk-UA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122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Introduction to Probability Theory</a:t>
                      </a:r>
                      <a:endParaRPr lang="uk-UA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232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The Idea of Public: Political Philosophy in Ukraine in the XIX Century</a:t>
                      </a:r>
                      <a:endParaRPr lang="uk-UA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122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about water</a:t>
                      </a:r>
                      <a:endParaRPr lang="uk-UA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122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Science of Ukraine in the Global Information Space</a:t>
                      </a:r>
                      <a:endParaRPr lang="uk-UA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122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Technique in Creative Writing</a:t>
                      </a:r>
                      <a:endParaRPr lang="uk-UA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1225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Tumor hypoxia in the clinical setting</a:t>
                      </a:r>
                      <a:endParaRPr lang="uk-UA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9834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1602" y="141663"/>
            <a:ext cx="8043718" cy="108515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b="1" dirty="0">
                <a:solidFill>
                  <a:srgbClr val="0070C0"/>
                </a:solidFill>
              </a:rPr>
              <a:t>Перелік </a:t>
            </a:r>
            <a:r>
              <a:rPr lang="uk-UA" sz="3200" b="1" dirty="0" smtClean="0">
                <a:solidFill>
                  <a:srgbClr val="0070C0"/>
                </a:solidFill>
              </a:rPr>
              <a:t>самих </a:t>
            </a:r>
            <a:r>
              <a:rPr lang="uk-UA" sz="3200" b="1" dirty="0">
                <a:solidFill>
                  <a:srgbClr val="0070C0"/>
                </a:solidFill>
              </a:rPr>
              <a:t>популярних посилань 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за </a:t>
            </a:r>
            <a:r>
              <a:rPr lang="uk-UA" sz="3200" b="1" dirty="0">
                <a:solidFill>
                  <a:srgbClr val="0070C0"/>
                </a:solidFill>
              </a:rPr>
              <a:t>квітень 2018 року</a:t>
            </a:r>
            <a:endParaRPr lang="en-US" altLang="uk-UA" sz="4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2460" y="2232661"/>
            <a:ext cx="8191500" cy="3108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uk-UA" sz="2800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2814353"/>
              </p:ext>
            </p:extLst>
          </p:nvPr>
        </p:nvGraphicFramePr>
        <p:xfrm>
          <a:off x="1377149" y="1350264"/>
          <a:ext cx="6319051" cy="5158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0944"/>
                <a:gridCol w="2578107"/>
              </a:tblGrid>
              <a:tr h="4785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solidFill>
                            <a:schemeClr val="bg1"/>
                          </a:solidFill>
                          <a:effectLst/>
                        </a:rPr>
                        <a:t>Top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 10 </a:t>
                      </a:r>
                      <a:r>
                        <a:rPr lang="uk-UA" sz="2000" b="1" dirty="0" err="1">
                          <a:solidFill>
                            <a:schemeClr val="bg1"/>
                          </a:solidFill>
                          <a:effectLst/>
                        </a:rPr>
                        <a:t>DOIs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 err="1">
                          <a:solidFill>
                            <a:schemeClr val="bg1"/>
                          </a:solidFill>
                          <a:effectLst/>
                        </a:rPr>
                        <a:t>Resolutions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uk-UA" sz="2000" b="1" dirty="0" err="1">
                          <a:solidFill>
                            <a:schemeClr val="bg1"/>
                          </a:solidFill>
                          <a:effectLst/>
                        </a:rPr>
                        <a:t>to</a:t>
                      </a:r>
                      <a:r>
                        <a:rPr lang="uk-UA" sz="2000" b="1" dirty="0">
                          <a:solidFill>
                            <a:schemeClr val="bg1"/>
                          </a:solidFill>
                          <a:effectLst/>
                        </a:rPr>
                        <a:t> DOI</a:t>
                      </a:r>
                      <a:endParaRPr lang="uk-UA" sz="20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u="sng" dirty="0">
                          <a:solidFill>
                            <a:schemeClr val="tx1"/>
                          </a:solidFill>
                          <a:effectLst/>
                        </a:rPr>
                        <a:t>10.15407/FZ62.04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147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u="sng" dirty="0">
                          <a:solidFill>
                            <a:schemeClr val="tx1"/>
                          </a:solidFill>
                          <a:effectLst/>
                        </a:rPr>
                        <a:t>10.15407/UBJ85.02.045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107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u="sng" dirty="0">
                          <a:solidFill>
                            <a:schemeClr val="tx1"/>
                          </a:solidFill>
                          <a:effectLst/>
                        </a:rPr>
                        <a:t>10.15407/MICROBIOLJ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107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u="sng" dirty="0">
                          <a:solidFill>
                            <a:schemeClr val="tx1"/>
                          </a:solidFill>
                          <a:effectLst/>
                        </a:rPr>
                        <a:t>10.15407/SPQEO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u="sng" dirty="0">
                          <a:solidFill>
                            <a:schemeClr val="tx1"/>
                          </a:solidFill>
                          <a:effectLst/>
                        </a:rPr>
                        <a:t>10.15407/ALG27.04.361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u="sng" dirty="0">
                          <a:solidFill>
                            <a:schemeClr val="tx1"/>
                          </a:solidFill>
                          <a:effectLst/>
                        </a:rPr>
                        <a:t>10.15407/FZ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72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u="sng" dirty="0">
                          <a:solidFill>
                            <a:schemeClr val="tx1"/>
                          </a:solidFill>
                          <a:effectLst/>
                        </a:rPr>
                        <a:t>10.15407/SCIN14.02.019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u="sng" dirty="0">
                          <a:solidFill>
                            <a:schemeClr val="tx1"/>
                          </a:solidFill>
                          <a:effectLst/>
                        </a:rPr>
                        <a:t>10.15407/SCIN14.02.005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u="sng" dirty="0">
                          <a:solidFill>
                            <a:schemeClr val="tx1"/>
                          </a:solidFill>
                          <a:effectLst/>
                        </a:rPr>
                        <a:t>10.15407/FZ64.01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  <a:tr h="4680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u="sng" dirty="0">
                          <a:solidFill>
                            <a:schemeClr val="tx1"/>
                          </a:solidFill>
                          <a:effectLst/>
                        </a:rPr>
                        <a:t>10.15407/DSE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uk-UA" sz="2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9050" marR="19050" marT="19050" marB="1905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195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" y="141664"/>
            <a:ext cx="8488680" cy="923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Кількість </a:t>
            </a:r>
            <a:r>
              <a:rPr lang="uk-UA" sz="2800" b="1" dirty="0">
                <a:solidFill>
                  <a:srgbClr val="0070C0"/>
                </a:solidFill>
              </a:rPr>
              <a:t>звернень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до </a:t>
            </a:r>
            <a:r>
              <a:rPr lang="uk-UA" sz="2800" b="1" dirty="0">
                <a:solidFill>
                  <a:srgbClr val="0070C0"/>
                </a:solidFill>
              </a:rPr>
              <a:t>наукових публікацій </a:t>
            </a:r>
            <a:r>
              <a:rPr lang="uk-UA" sz="2800" b="1" dirty="0" smtClean="0">
                <a:solidFill>
                  <a:srgbClr val="0070C0"/>
                </a:solidFill>
              </a:rPr>
              <a:t>НАН </a:t>
            </a:r>
            <a:r>
              <a:rPr lang="uk-UA" sz="2800" b="1" dirty="0">
                <a:solidFill>
                  <a:srgbClr val="0070C0"/>
                </a:solidFill>
              </a:rPr>
              <a:t>України</a:t>
            </a:r>
            <a:endParaRPr lang="en-US" altLang="uk-UA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2460" y="2232661"/>
            <a:ext cx="8191500" cy="3108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uk-UA" sz="2800" dirty="0">
              <a:solidFill>
                <a:srgbClr val="0070C0"/>
              </a:solidFill>
            </a:endParaRPr>
          </a:p>
        </p:txBody>
      </p:sp>
      <p:graphicFrame>
        <p:nvGraphicFramePr>
          <p:cNvPr id="2" name="Таблиця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7541247"/>
              </p:ext>
            </p:extLst>
          </p:nvPr>
        </p:nvGraphicFramePr>
        <p:xfrm>
          <a:off x="1386840" y="1371595"/>
          <a:ext cx="6073140" cy="47306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13460"/>
                <a:gridCol w="2042160"/>
                <a:gridCol w="1729740"/>
                <a:gridCol w="1287780"/>
              </a:tblGrid>
              <a:tr h="403865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</a:rPr>
                        <a:t>Resolution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Counts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by</a:t>
                      </a:r>
                      <a:r>
                        <a:rPr lang="uk-UA" sz="1600" dirty="0">
                          <a:effectLst/>
                        </a:rPr>
                        <a:t> </a:t>
                      </a:r>
                      <a:r>
                        <a:rPr lang="uk-UA" sz="1600" dirty="0" err="1">
                          <a:effectLst/>
                        </a:rPr>
                        <a:t>Publication</a:t>
                      </a:r>
                      <a:r>
                        <a:rPr lang="uk-UA" sz="1600" dirty="0">
                          <a:effectLst/>
                        </a:rPr>
                        <a:t> Title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7543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uk-UA" sz="1600" b="1" dirty="0" smtClean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effectLst/>
                        </a:rPr>
                        <a:t>Data</a:t>
                      </a:r>
                      <a:r>
                        <a:rPr lang="uk-UA" sz="1600" b="1" dirty="0" smtClean="0">
                          <a:effectLst/>
                        </a:rPr>
                        <a:t> </a:t>
                      </a:r>
                      <a:endParaRPr lang="uk-U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</a:rPr>
                        <a:t>Publication</a:t>
                      </a:r>
                      <a:r>
                        <a:rPr lang="uk-UA" sz="1600" b="1" dirty="0">
                          <a:effectLst/>
                        </a:rPr>
                        <a:t> Title</a:t>
                      </a:r>
                      <a:endParaRPr lang="uk-U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</a:rPr>
                        <a:t>Total</a:t>
                      </a:r>
                      <a:r>
                        <a:rPr lang="uk-UA" sz="1600" b="1" dirty="0">
                          <a:effectLst/>
                        </a:rPr>
                        <a:t> </a:t>
                      </a:r>
                      <a:r>
                        <a:rPr lang="uk-UA" sz="1600" b="1" dirty="0" err="1">
                          <a:effectLst/>
                        </a:rPr>
                        <a:t>Resolutions</a:t>
                      </a:r>
                      <a:endParaRPr lang="uk-U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>
                          <a:effectLst/>
                        </a:rPr>
                        <a:t>Unique</a:t>
                      </a:r>
                      <a:r>
                        <a:rPr lang="uk-UA" sz="1600" b="1" dirty="0">
                          <a:effectLst/>
                        </a:rPr>
                        <a:t> </a:t>
                      </a:r>
                      <a:r>
                        <a:rPr lang="uk-UA" sz="1600" b="1" dirty="0" err="1">
                          <a:effectLst/>
                        </a:rPr>
                        <a:t>DOIs</a:t>
                      </a:r>
                      <a:endParaRPr lang="uk-UA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</a:tr>
              <a:tr h="297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2017-05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Nauka ta innovacii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1,068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598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</a:tr>
              <a:tr h="297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2017-06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Nauka ta innovacii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1,622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657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</a:tr>
              <a:tr h="297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2017-07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Nauka ta innovacii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1,033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415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</a:tr>
              <a:tr h="297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2017-08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Nauka ta innovacii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1,217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638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</a:tr>
              <a:tr h="297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2017-09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Nauka ta innovacii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1,321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491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</a:tr>
              <a:tr h="297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2017-10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Nauka ta innovacii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1,180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501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</a:tr>
              <a:tr h="297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2017-11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Nauka ta innovacii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861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434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</a:tr>
              <a:tr h="297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2017-12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Nauka ta innovacii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1,553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519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</a:tr>
              <a:tr h="297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2018-01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Nauka ta innovacii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1,968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566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</a:tr>
              <a:tr h="297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2018-02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Nauka ta innovacii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678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314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</a:tr>
              <a:tr h="297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2018-03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Nauka ta innovacii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1,389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616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</a:tr>
              <a:tr h="2977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2018-04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Nauka ta innovacii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</a:rPr>
                        <a:t>2,499</a:t>
                      </a:r>
                      <a:endParaRPr lang="uk-UA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</a:rPr>
                        <a:t>673</a:t>
                      </a:r>
                      <a:endParaRPr lang="uk-UA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598" marR="7598" marT="7598" marB="7598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400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99060" y="141664"/>
            <a:ext cx="8488680" cy="92381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Кількість </a:t>
            </a:r>
            <a:r>
              <a:rPr lang="uk-UA" sz="2800" b="1" dirty="0">
                <a:solidFill>
                  <a:srgbClr val="0070C0"/>
                </a:solidFill>
              </a:rPr>
              <a:t>звернень </a:t>
            </a:r>
            <a:endParaRPr lang="uk-UA" sz="2800" b="1" dirty="0" smtClean="0">
              <a:solidFill>
                <a:srgbClr val="0070C0"/>
              </a:solidFill>
            </a:endParaRPr>
          </a:p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до </a:t>
            </a:r>
            <a:r>
              <a:rPr lang="uk-UA" sz="2800" b="1" dirty="0">
                <a:solidFill>
                  <a:srgbClr val="0070C0"/>
                </a:solidFill>
              </a:rPr>
              <a:t>наукових публікацій </a:t>
            </a:r>
            <a:r>
              <a:rPr lang="uk-UA" sz="2800" b="1" dirty="0" smtClean="0">
                <a:solidFill>
                  <a:srgbClr val="0070C0"/>
                </a:solidFill>
              </a:rPr>
              <a:t>НАН </a:t>
            </a:r>
            <a:r>
              <a:rPr lang="uk-UA" sz="2800" b="1" dirty="0">
                <a:solidFill>
                  <a:srgbClr val="0070C0"/>
                </a:solidFill>
              </a:rPr>
              <a:t>України</a:t>
            </a:r>
            <a:endParaRPr lang="en-US" altLang="uk-UA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2460" y="2232661"/>
            <a:ext cx="8191500" cy="3108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uk-UA" sz="2800" dirty="0">
              <a:solidFill>
                <a:srgbClr val="0070C0"/>
              </a:solidFill>
            </a:endParaRPr>
          </a:p>
        </p:txBody>
      </p:sp>
      <p:graphicFrame>
        <p:nvGraphicFramePr>
          <p:cNvPr id="8" name="Діаграма 7"/>
          <p:cNvGraphicFramePr/>
          <p:nvPr>
            <p:extLst>
              <p:ext uri="{D42A27DB-BD31-4B8C-83A1-F6EECF244321}">
                <p14:modId xmlns:p14="http://schemas.microsoft.com/office/powerpoint/2010/main" val="985583467"/>
              </p:ext>
            </p:extLst>
          </p:nvPr>
        </p:nvGraphicFramePr>
        <p:xfrm>
          <a:off x="358140" y="1301702"/>
          <a:ext cx="7566660" cy="4305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9877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40" y="373381"/>
            <a:ext cx="7368540" cy="57912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Висновок</a:t>
            </a:r>
            <a:endParaRPr lang="uk-UA" sz="4000" i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533399" y="1783080"/>
            <a:ext cx="7307581" cy="34823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2800" dirty="0" smtClean="0">
                <a:solidFill>
                  <a:srgbClr val="0070C0"/>
                </a:solidFill>
              </a:rPr>
              <a:t>Впровадження </a:t>
            </a:r>
            <a:r>
              <a:rPr lang="uk-UA" sz="2800" dirty="0">
                <a:solidFill>
                  <a:srgbClr val="0070C0"/>
                </a:solidFill>
              </a:rPr>
              <a:t>системи цифрових ідентифікаторів DOI, </a:t>
            </a:r>
            <a:endParaRPr lang="uk-UA" sz="2800" dirty="0" smtClean="0">
              <a:solidFill>
                <a:srgbClr val="0070C0"/>
              </a:solidFill>
            </a:endParaRPr>
          </a:p>
          <a:p>
            <a:pPr algn="l"/>
            <a:r>
              <a:rPr lang="uk-UA" sz="2800" dirty="0" smtClean="0">
                <a:solidFill>
                  <a:srgbClr val="0070C0"/>
                </a:solidFill>
              </a:rPr>
              <a:t>забезпечених </a:t>
            </a:r>
            <a:r>
              <a:rPr lang="uk-UA" sz="2800" dirty="0">
                <a:solidFill>
                  <a:srgbClr val="0070C0"/>
                </a:solidFill>
              </a:rPr>
              <a:t>коректними перехресними посиланнями за допомогою </a:t>
            </a:r>
            <a:r>
              <a:rPr lang="uk-UA" sz="2800" dirty="0" err="1">
                <a:solidFill>
                  <a:srgbClr val="0070C0"/>
                </a:solidFill>
              </a:rPr>
              <a:t>пристатейних</a:t>
            </a:r>
            <a:r>
              <a:rPr lang="uk-UA" sz="2800" dirty="0">
                <a:solidFill>
                  <a:srgbClr val="0070C0"/>
                </a:solidFill>
              </a:rPr>
              <a:t> списків літератури, </a:t>
            </a:r>
            <a:endParaRPr lang="uk-UA" sz="2800" dirty="0" smtClean="0">
              <a:solidFill>
                <a:srgbClr val="0070C0"/>
              </a:solidFill>
            </a:endParaRPr>
          </a:p>
          <a:p>
            <a:pPr algn="l"/>
            <a:r>
              <a:rPr lang="uk-UA" sz="2800" dirty="0" smtClean="0">
                <a:solidFill>
                  <a:srgbClr val="0070C0"/>
                </a:solidFill>
              </a:rPr>
              <a:t>призводить до </a:t>
            </a:r>
            <a:r>
              <a:rPr lang="uk-UA" sz="2800" dirty="0">
                <a:solidFill>
                  <a:srgbClr val="0070C0"/>
                </a:solidFill>
              </a:rPr>
              <a:t>істотного зростання видимості результатів роботи вітчизняних науковців. </a:t>
            </a:r>
          </a:p>
        </p:txBody>
      </p:sp>
    </p:spTree>
    <p:extLst>
      <p:ext uri="{BB962C8B-B14F-4D97-AF65-F5344CB8AC3E}">
        <p14:creationId xmlns:p14="http://schemas.microsoft.com/office/powerpoint/2010/main" val="414971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070" y="457200"/>
            <a:ext cx="7675290" cy="1424247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Рекомендації, спрямовані </a:t>
            </a:r>
            <a:r>
              <a:rPr lang="uk-UA" sz="3200" b="1" dirty="0" smtClean="0">
                <a:solidFill>
                  <a:srgbClr val="0070C0"/>
                </a:solidFill>
              </a:rPr>
              <a:t/>
            </a:r>
            <a:br>
              <a:rPr lang="uk-UA" sz="3200" b="1" dirty="0" smtClean="0">
                <a:solidFill>
                  <a:srgbClr val="0070C0"/>
                </a:solidFill>
              </a:rPr>
            </a:br>
            <a:r>
              <a:rPr lang="uk-UA" sz="3200" b="1" dirty="0" smtClean="0">
                <a:solidFill>
                  <a:srgbClr val="0070C0"/>
                </a:solidFill>
              </a:rPr>
              <a:t>на </a:t>
            </a:r>
            <a:r>
              <a:rPr lang="uk-UA" sz="3200" b="1" dirty="0" smtClean="0">
                <a:solidFill>
                  <a:srgbClr val="0070C0"/>
                </a:solidFill>
              </a:rPr>
              <a:t>покращення видимості </a:t>
            </a:r>
            <a:r>
              <a:rPr lang="uk-UA" sz="3200" b="1" dirty="0" smtClean="0">
                <a:solidFill>
                  <a:srgbClr val="0070C0"/>
                </a:solidFill>
              </a:rPr>
              <a:t/>
            </a:r>
            <a:br>
              <a:rPr lang="uk-UA" sz="3200" b="1" dirty="0" smtClean="0">
                <a:solidFill>
                  <a:srgbClr val="0070C0"/>
                </a:solidFill>
              </a:rPr>
            </a:br>
            <a:r>
              <a:rPr lang="uk-UA" sz="3200" b="1" dirty="0" smtClean="0">
                <a:solidFill>
                  <a:srgbClr val="0070C0"/>
                </a:solidFill>
              </a:rPr>
              <a:t>наукових видань</a:t>
            </a:r>
            <a:endParaRPr lang="uk-UA" sz="32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867400"/>
            <a:ext cx="1048725" cy="89358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51461" y="2125980"/>
            <a:ext cx="8404860" cy="35737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3200" dirty="0">
                <a:solidFill>
                  <a:srgbClr val="0070C0"/>
                </a:solidFill>
              </a:rPr>
              <a:t>•</a:t>
            </a:r>
            <a:r>
              <a:rPr lang="uk-UA" sz="2400" dirty="0">
                <a:solidFill>
                  <a:srgbClr val="0070C0"/>
                </a:solidFill>
              </a:rPr>
              <a:t> </a:t>
            </a:r>
            <a:r>
              <a:rPr lang="uk-UA" sz="3200" dirty="0" smtClean="0">
                <a:solidFill>
                  <a:srgbClr val="0070C0"/>
                </a:solidFill>
              </a:rPr>
              <a:t>науковий </a:t>
            </a:r>
            <a:r>
              <a:rPr lang="uk-UA" sz="3200" dirty="0">
                <a:solidFill>
                  <a:srgbClr val="0070C0"/>
                </a:solidFill>
              </a:rPr>
              <a:t>рівень </a:t>
            </a:r>
            <a:r>
              <a:rPr lang="uk-UA" sz="3200" dirty="0" err="1">
                <a:solidFill>
                  <a:srgbClr val="0070C0"/>
                </a:solidFill>
              </a:rPr>
              <a:t>публікуємих</a:t>
            </a:r>
            <a:r>
              <a:rPr lang="uk-UA" sz="3200" dirty="0">
                <a:solidFill>
                  <a:srgbClr val="0070C0"/>
                </a:solidFill>
              </a:rPr>
              <a:t> матеріалів</a:t>
            </a:r>
            <a:r>
              <a:rPr lang="uk-UA" sz="3200" dirty="0" smtClean="0">
                <a:solidFill>
                  <a:srgbClr val="0070C0"/>
                </a:solidFill>
              </a:rPr>
              <a:t>;</a:t>
            </a:r>
            <a:endParaRPr lang="uk-UA" sz="3200" dirty="0">
              <a:solidFill>
                <a:srgbClr val="0070C0"/>
              </a:solidFill>
            </a:endParaRPr>
          </a:p>
          <a:p>
            <a:pPr algn="l"/>
            <a:r>
              <a:rPr lang="uk-UA" sz="3200" dirty="0">
                <a:solidFill>
                  <a:srgbClr val="0070C0"/>
                </a:solidFill>
              </a:rPr>
              <a:t>• </a:t>
            </a:r>
            <a:r>
              <a:rPr lang="uk-UA" sz="3200" dirty="0" smtClean="0">
                <a:solidFill>
                  <a:srgbClr val="0070C0"/>
                </a:solidFill>
              </a:rPr>
              <a:t>зміст журналу;</a:t>
            </a:r>
            <a:endParaRPr lang="uk-UA" sz="3200" dirty="0">
              <a:solidFill>
                <a:srgbClr val="0070C0"/>
              </a:solidFill>
            </a:endParaRPr>
          </a:p>
          <a:p>
            <a:pPr algn="l"/>
            <a:r>
              <a:rPr lang="uk-UA" sz="3200" dirty="0">
                <a:solidFill>
                  <a:srgbClr val="0070C0"/>
                </a:solidFill>
              </a:rPr>
              <a:t>• </a:t>
            </a:r>
            <a:r>
              <a:rPr lang="uk-UA" sz="3200" dirty="0" smtClean="0">
                <a:solidFill>
                  <a:srgbClr val="0070C0"/>
                </a:solidFill>
              </a:rPr>
              <a:t>рецензування;</a:t>
            </a:r>
            <a:endParaRPr lang="uk-UA" sz="3200" dirty="0">
              <a:solidFill>
                <a:srgbClr val="0070C0"/>
              </a:solidFill>
            </a:endParaRPr>
          </a:p>
          <a:p>
            <a:pPr algn="l"/>
            <a:r>
              <a:rPr lang="uk-UA" sz="3200" dirty="0">
                <a:solidFill>
                  <a:srgbClr val="0070C0"/>
                </a:solidFill>
              </a:rPr>
              <a:t>• </a:t>
            </a:r>
            <a:r>
              <a:rPr lang="uk-UA" sz="3200" dirty="0" smtClean="0">
                <a:solidFill>
                  <a:srgbClr val="0070C0"/>
                </a:solidFill>
              </a:rPr>
              <a:t>входження </a:t>
            </a:r>
            <a:r>
              <a:rPr lang="uk-UA" sz="3200" dirty="0">
                <a:solidFill>
                  <a:srgbClr val="0070C0"/>
                </a:solidFill>
              </a:rPr>
              <a:t>в реферативні та </a:t>
            </a:r>
            <a:r>
              <a:rPr lang="uk-UA" sz="3200" dirty="0" smtClean="0">
                <a:solidFill>
                  <a:srgbClr val="0070C0"/>
                </a:solidFill>
              </a:rPr>
              <a:t>пошукові</a:t>
            </a:r>
            <a:br>
              <a:rPr lang="uk-UA" sz="3200" dirty="0" smtClean="0">
                <a:solidFill>
                  <a:srgbClr val="0070C0"/>
                </a:solidFill>
              </a:rPr>
            </a:br>
            <a:r>
              <a:rPr lang="uk-UA" sz="3200" dirty="0" smtClean="0">
                <a:solidFill>
                  <a:srgbClr val="0070C0"/>
                </a:solidFill>
              </a:rPr>
              <a:t>   </a:t>
            </a:r>
            <a:r>
              <a:rPr lang="uk-UA" sz="3200" dirty="0">
                <a:solidFill>
                  <a:srgbClr val="0070C0"/>
                </a:solidFill>
              </a:rPr>
              <a:t>системи і бази даних</a:t>
            </a:r>
            <a:r>
              <a:rPr lang="uk-UA" sz="3200" dirty="0" smtClean="0">
                <a:solidFill>
                  <a:srgbClr val="0070C0"/>
                </a:solidFill>
              </a:rPr>
              <a:t>;</a:t>
            </a:r>
            <a:endParaRPr lang="uk-UA" sz="3200" dirty="0">
              <a:solidFill>
                <a:srgbClr val="0070C0"/>
              </a:solidFill>
            </a:endParaRPr>
          </a:p>
          <a:p>
            <a:pPr algn="l"/>
            <a:r>
              <a:rPr lang="uk-UA" sz="3200" dirty="0">
                <a:solidFill>
                  <a:srgbClr val="0070C0"/>
                </a:solidFill>
              </a:rPr>
              <a:t>• </a:t>
            </a:r>
            <a:r>
              <a:rPr lang="uk-UA" sz="3200" dirty="0" smtClean="0">
                <a:solidFill>
                  <a:srgbClr val="0070C0"/>
                </a:solidFill>
              </a:rPr>
              <a:t>ідентифікація </a:t>
            </a:r>
            <a:r>
              <a:rPr lang="uk-UA" sz="3200" dirty="0">
                <a:solidFill>
                  <a:srgbClr val="0070C0"/>
                </a:solidFill>
              </a:rPr>
              <a:t>наукового видання</a:t>
            </a:r>
            <a:r>
              <a:rPr lang="uk-UA" sz="3200" dirty="0" smtClean="0">
                <a:solidFill>
                  <a:srgbClr val="0070C0"/>
                </a:solidFill>
              </a:rPr>
              <a:t>;</a:t>
            </a:r>
            <a:endParaRPr lang="uk-UA" sz="3200" dirty="0">
              <a:solidFill>
                <a:srgbClr val="0070C0"/>
              </a:solidFill>
            </a:endParaRPr>
          </a:p>
          <a:p>
            <a:pPr algn="l"/>
            <a:r>
              <a:rPr lang="uk-UA" sz="3200" dirty="0">
                <a:solidFill>
                  <a:srgbClr val="0070C0"/>
                </a:solidFill>
              </a:rPr>
              <a:t>• </a:t>
            </a:r>
            <a:r>
              <a:rPr lang="uk-UA" sz="3200" dirty="0" smtClean="0">
                <a:solidFill>
                  <a:srgbClr val="0070C0"/>
                </a:solidFill>
              </a:rPr>
              <a:t>читацька аудиторія.</a:t>
            </a:r>
            <a:endParaRPr lang="uk-UA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895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40" y="182881"/>
            <a:ext cx="7368540" cy="723900"/>
          </a:xfrm>
        </p:spPr>
        <p:txBody>
          <a:bodyPr/>
          <a:lstStyle/>
          <a:p>
            <a:pPr algn="ctr"/>
            <a:r>
              <a:rPr lang="uk-UA" sz="4000" b="1" dirty="0">
                <a:solidFill>
                  <a:srgbClr val="0070C0"/>
                </a:solidFill>
              </a:rPr>
              <a:t>Агентство CrossRef</a:t>
            </a:r>
            <a:endParaRPr lang="uk-UA" sz="40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236220" y="1066801"/>
            <a:ext cx="8641080" cy="47320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70C0"/>
                </a:solidFill>
              </a:rPr>
              <a:t>Видавець повинен мати власний </a:t>
            </a:r>
            <a:r>
              <a:rPr lang="uk-UA" sz="2800" dirty="0" smtClean="0">
                <a:solidFill>
                  <a:srgbClr val="0070C0"/>
                </a:solidFill>
              </a:rPr>
              <a:t>веб-ресурс </a:t>
            </a:r>
            <a:br>
              <a:rPr lang="uk-UA" sz="2800" dirty="0" smtClean="0">
                <a:solidFill>
                  <a:srgbClr val="0070C0"/>
                </a:solidFill>
              </a:rPr>
            </a:br>
            <a:r>
              <a:rPr lang="uk-UA" sz="2800" dirty="0" smtClean="0">
                <a:solidFill>
                  <a:srgbClr val="0070C0"/>
                </a:solidFill>
              </a:rPr>
              <a:t>з </a:t>
            </a:r>
            <a:r>
              <a:rPr lang="uk-UA" sz="2800" dirty="0">
                <a:solidFill>
                  <a:srgbClr val="0070C0"/>
                </a:solidFill>
              </a:rPr>
              <a:t>англомовним інтерфейсом і постійно підтримувати його в робочому стані</a:t>
            </a:r>
            <a:r>
              <a:rPr lang="uk-UA" sz="2800" dirty="0" smtClean="0">
                <a:solidFill>
                  <a:srgbClr val="0070C0"/>
                </a:solidFill>
              </a:rPr>
              <a:t>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Видавець </a:t>
            </a:r>
            <a:r>
              <a:rPr lang="uk-UA" sz="2800" dirty="0">
                <a:solidFill>
                  <a:srgbClr val="0070C0"/>
                </a:solidFill>
              </a:rPr>
              <a:t>повинен мати всі права на контент власного </a:t>
            </a:r>
            <a:r>
              <a:rPr lang="uk-UA" sz="2800" dirty="0" smtClean="0">
                <a:solidFill>
                  <a:srgbClr val="0070C0"/>
                </a:solidFill>
              </a:rPr>
              <a:t>веб-ресурсу і нести відповідальність </a:t>
            </a:r>
            <a:r>
              <a:rPr lang="uk-UA" sz="2800" dirty="0">
                <a:solidFill>
                  <a:srgbClr val="0070C0"/>
                </a:solidFill>
              </a:rPr>
              <a:t>за достовірність </a:t>
            </a:r>
            <a:r>
              <a:rPr lang="uk-UA" sz="2800" dirty="0" smtClean="0">
                <a:solidFill>
                  <a:srgbClr val="0070C0"/>
                </a:solidFill>
              </a:rPr>
              <a:t>інформації.</a:t>
            </a:r>
            <a:endParaRPr lang="uk-UA" sz="2800" dirty="0">
              <a:solidFill>
                <a:srgbClr val="0070C0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70C0"/>
                </a:solidFill>
              </a:rPr>
              <a:t>Вчасно і в повному обсязі реєструвати </a:t>
            </a:r>
            <a:r>
              <a:rPr lang="uk-UA" sz="2800" dirty="0" err="1">
                <a:solidFill>
                  <a:srgbClr val="0070C0"/>
                </a:solidFill>
              </a:rPr>
              <a:t>пристатейні</a:t>
            </a:r>
            <a:r>
              <a:rPr lang="uk-UA" sz="2800" dirty="0">
                <a:solidFill>
                  <a:srgbClr val="0070C0"/>
                </a:solidFill>
              </a:rPr>
              <a:t> списки літератури і розміщувати отримані посилання на сайті журналу</a:t>
            </a:r>
            <a:r>
              <a:rPr lang="uk-UA" sz="2800" dirty="0" smtClean="0">
                <a:solidFill>
                  <a:srgbClr val="0070C0"/>
                </a:solidFill>
              </a:rPr>
              <a:t>.</a:t>
            </a:r>
          </a:p>
          <a:p>
            <a:pPr marL="457200" lvl="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Вчасно </a:t>
            </a:r>
            <a:r>
              <a:rPr lang="uk-UA" sz="2800" dirty="0">
                <a:solidFill>
                  <a:srgbClr val="0070C0"/>
                </a:solidFill>
              </a:rPr>
              <a:t>сплачувати членські внески і послуги депонування цифрових ідентифікаторів.</a:t>
            </a:r>
          </a:p>
        </p:txBody>
      </p:sp>
    </p:spTree>
    <p:extLst>
      <p:ext uri="{BB962C8B-B14F-4D97-AF65-F5344CB8AC3E}">
        <p14:creationId xmlns:p14="http://schemas.microsoft.com/office/powerpoint/2010/main" val="41782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40" y="436880"/>
            <a:ext cx="7609378" cy="1424247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Представлення </a:t>
            </a:r>
            <a:br>
              <a:rPr lang="uk-UA" sz="3200" b="1" dirty="0" smtClean="0">
                <a:solidFill>
                  <a:srgbClr val="0070C0"/>
                </a:solidFill>
              </a:rPr>
            </a:br>
            <a:r>
              <a:rPr lang="uk-UA" sz="3200" b="1" dirty="0" smtClean="0">
                <a:solidFill>
                  <a:srgbClr val="0070C0"/>
                </a:solidFill>
              </a:rPr>
              <a:t>цифрового ідентифікатора </a:t>
            </a:r>
            <a:r>
              <a:rPr lang="uk-UA" sz="3200" b="1" dirty="0">
                <a:solidFill>
                  <a:srgbClr val="0070C0"/>
                </a:solidFill>
              </a:rPr>
              <a:t>DOI </a:t>
            </a:r>
            <a:r>
              <a:rPr lang="uk-UA" sz="3200" b="1" dirty="0" smtClean="0">
                <a:solidFill>
                  <a:srgbClr val="0070C0"/>
                </a:solidFill>
              </a:rPr>
              <a:t/>
            </a:r>
            <a:br>
              <a:rPr lang="uk-UA" sz="3200" b="1" dirty="0" smtClean="0">
                <a:solidFill>
                  <a:srgbClr val="0070C0"/>
                </a:solidFill>
              </a:rPr>
            </a:br>
            <a:r>
              <a:rPr lang="uk-UA" sz="3200" b="1" dirty="0" smtClean="0">
                <a:solidFill>
                  <a:srgbClr val="0070C0"/>
                </a:solidFill>
              </a:rPr>
              <a:t>в </a:t>
            </a:r>
            <a:r>
              <a:rPr lang="uk-UA" sz="3200" b="1" dirty="0" smtClean="0">
                <a:solidFill>
                  <a:srgbClr val="0070C0"/>
                </a:solidFill>
              </a:rPr>
              <a:t>науковому </a:t>
            </a:r>
            <a:r>
              <a:rPr lang="uk-UA" sz="3200" b="1" dirty="0" smtClean="0">
                <a:solidFill>
                  <a:srgbClr val="0070C0"/>
                </a:solidFill>
              </a:rPr>
              <a:t>журналі</a:t>
            </a:r>
            <a:endParaRPr lang="uk-UA" sz="32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514" y="2572702"/>
            <a:ext cx="7403229" cy="2342198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472440" y="4373880"/>
            <a:ext cx="4130040" cy="54102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1417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40" y="185421"/>
            <a:ext cx="7609378" cy="629920"/>
          </a:xfrm>
        </p:spPr>
        <p:txBody>
          <a:bodyPr/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Використання логотипу </a:t>
            </a:r>
            <a:r>
              <a:rPr lang="en-US" sz="3200" b="1" dirty="0" smtClean="0">
                <a:solidFill>
                  <a:srgbClr val="0070C0"/>
                </a:solidFill>
              </a:rPr>
              <a:t>CrossRef</a:t>
            </a:r>
            <a:endParaRPr lang="uk-UA" sz="32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972717"/>
            <a:ext cx="8523196" cy="4257245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>
            <a:off x="2212108" y="3055620"/>
            <a:ext cx="6532067" cy="121920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sp>
        <p:nvSpPr>
          <p:cNvPr id="3" name="Прямокутник 2"/>
          <p:cNvSpPr/>
          <p:nvPr/>
        </p:nvSpPr>
        <p:spPr>
          <a:xfrm>
            <a:off x="1379220" y="5730240"/>
            <a:ext cx="71704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Веб-ресурс </a:t>
            </a:r>
            <a:r>
              <a:rPr lang="uk-UA" sz="2400" b="1" i="1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CrossRef</a:t>
            </a:r>
          </a:p>
          <a:p>
            <a:r>
              <a:rPr lang="uk-UA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uk-UA" sz="2400" b="1" u="sng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://www.crossref.org/brand/member-badges/</a:t>
            </a:r>
            <a:r>
              <a:rPr lang="uk-UA" sz="2400" b="1" dirty="0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uk-U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830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40" y="182881"/>
            <a:ext cx="7368540" cy="1188720"/>
          </a:xfrm>
        </p:spPr>
        <p:txBody>
          <a:bodyPr/>
          <a:lstStyle/>
          <a:p>
            <a:pPr algn="ctr"/>
            <a:r>
              <a:rPr lang="en-US" sz="4000" b="1" dirty="0">
                <a:solidFill>
                  <a:srgbClr val="0070C0"/>
                </a:solidFill>
              </a:rPr>
              <a:t>International Standard Serial </a:t>
            </a:r>
            <a:r>
              <a:rPr lang="en-US" sz="4000" b="1" dirty="0" smtClean="0">
                <a:solidFill>
                  <a:srgbClr val="0070C0"/>
                </a:solidFill>
              </a:rPr>
              <a:t>Number</a:t>
            </a:r>
            <a:r>
              <a:rPr lang="uk-UA" sz="4000" b="1" dirty="0" smtClean="0">
                <a:solidFill>
                  <a:srgbClr val="0070C0"/>
                </a:solidFill>
              </a:rPr>
              <a:t> (</a:t>
            </a:r>
            <a:r>
              <a:rPr lang="en-US" sz="4000" b="1" dirty="0" smtClean="0">
                <a:solidFill>
                  <a:srgbClr val="0070C0"/>
                </a:solidFill>
              </a:rPr>
              <a:t>ISSN)</a:t>
            </a:r>
            <a:endParaRPr lang="uk-UA" sz="4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754380" y="1981219"/>
            <a:ext cx="6858000" cy="304798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ISSN </a:t>
            </a:r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2409-9066</a:t>
            </a:r>
          </a:p>
          <a:p>
            <a:pPr algn="l"/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title: Science and </a:t>
            </a:r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</a:p>
          <a:p>
            <a:pPr algn="l"/>
            <a: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2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Abbreviated key title: Sci. </a:t>
            </a:r>
            <a:r>
              <a:rPr lang="en-GB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</a:t>
            </a:r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GB" sz="28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uk-UA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Variant title: </a:t>
            </a:r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n-GB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uk-UA" sz="2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421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40" y="182880"/>
            <a:ext cx="7368540" cy="1424247"/>
          </a:xfrm>
        </p:spPr>
        <p:txBody>
          <a:bodyPr/>
          <a:lstStyle/>
          <a:p>
            <a:pPr algn="ctr"/>
            <a:r>
              <a:rPr lang="uk-UA" sz="3600" b="1" dirty="0" smtClean="0">
                <a:solidFill>
                  <a:srgbClr val="0070C0"/>
                </a:solidFill>
              </a:rPr>
              <a:t>Ідентифікатори у світовому </a:t>
            </a:r>
            <a:r>
              <a:rPr lang="uk-UA" sz="3600" b="1" dirty="0">
                <a:solidFill>
                  <a:srgbClr val="0070C0"/>
                </a:solidFill>
              </a:rPr>
              <a:t>інформаційному </a:t>
            </a:r>
            <a:r>
              <a:rPr lang="uk-UA" sz="3600" b="1" dirty="0" smtClean="0">
                <a:solidFill>
                  <a:srgbClr val="0070C0"/>
                </a:solidFill>
              </a:rPr>
              <a:t>просторі</a:t>
            </a:r>
            <a:endParaRPr lang="uk-UA" sz="36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8377" y="1995114"/>
            <a:ext cx="7734005" cy="4697294"/>
          </a:xfrm>
          <a:prstGeom prst="rect">
            <a:avLst/>
          </a:prstGeom>
        </p:spPr>
      </p:pic>
      <p:sp>
        <p:nvSpPr>
          <p:cNvPr id="4" name="Овал 3"/>
          <p:cNvSpPr/>
          <p:nvPr/>
        </p:nvSpPr>
        <p:spPr>
          <a:xfrm rot="600000">
            <a:off x="6515100" y="2362200"/>
            <a:ext cx="2497282" cy="922020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ln w="7620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37815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27842" y="236220"/>
            <a:ext cx="7312198" cy="56540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2800" b="1" dirty="0" smtClean="0">
                <a:solidFill>
                  <a:srgbClr val="0070C0"/>
                </a:solidFill>
              </a:rPr>
              <a:t>Додаткові </a:t>
            </a:r>
            <a:r>
              <a:rPr lang="uk-UA" sz="2800" b="1" dirty="0">
                <a:solidFill>
                  <a:srgbClr val="0070C0"/>
                </a:solidFill>
              </a:rPr>
              <a:t>сервіси бази даних </a:t>
            </a:r>
            <a:r>
              <a:rPr lang="uk-UA" sz="2800" b="1" i="1" dirty="0" smtClean="0">
                <a:solidFill>
                  <a:srgbClr val="0070C0"/>
                </a:solidFill>
              </a:rPr>
              <a:t>CrossRef:</a:t>
            </a:r>
          </a:p>
          <a:p>
            <a:pPr algn="l"/>
            <a:endParaRPr lang="uk-UA" sz="2800" b="1" i="1" dirty="0" smtClean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CrossRef </a:t>
            </a:r>
            <a:r>
              <a:rPr lang="uk-UA" sz="2800" dirty="0" err="1">
                <a:solidFill>
                  <a:srgbClr val="0070C0"/>
                </a:solidFill>
              </a:rPr>
              <a:t>Reference</a:t>
            </a:r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sz="2800" dirty="0" err="1">
                <a:solidFill>
                  <a:srgbClr val="0070C0"/>
                </a:solidFill>
              </a:rPr>
              <a:t>Linking</a:t>
            </a:r>
            <a:r>
              <a:rPr lang="uk-UA" sz="2800" dirty="0">
                <a:solidFill>
                  <a:srgbClr val="0070C0"/>
                </a:solidFill>
              </a:rPr>
              <a:t> (база даних взаємної цитованості науково-інформаційних матеріалів), </a:t>
            </a:r>
            <a:endParaRPr lang="uk-UA" sz="2800" dirty="0" smtClean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CrossRef </a:t>
            </a:r>
            <a:r>
              <a:rPr lang="uk-UA" sz="2800" dirty="0" err="1">
                <a:solidFill>
                  <a:srgbClr val="0070C0"/>
                </a:solidFill>
              </a:rPr>
              <a:t>Plagiarism</a:t>
            </a:r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sz="2800" dirty="0" err="1">
                <a:solidFill>
                  <a:srgbClr val="0070C0"/>
                </a:solidFill>
              </a:rPr>
              <a:t>Check</a:t>
            </a:r>
            <a:r>
              <a:rPr lang="uk-UA" sz="2800" dirty="0">
                <a:solidFill>
                  <a:srgbClr val="0070C0"/>
                </a:solidFill>
              </a:rPr>
              <a:t> (система відстеження оригінальності наукових публікацій та пошуку плагіату), </a:t>
            </a:r>
            <a:endParaRPr lang="uk-UA" sz="2800" dirty="0" smtClean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CrossRef </a:t>
            </a:r>
            <a:r>
              <a:rPr lang="uk-UA" sz="2800" dirty="0" err="1">
                <a:solidFill>
                  <a:srgbClr val="0070C0"/>
                </a:solidFill>
              </a:rPr>
              <a:t>Publication</a:t>
            </a:r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sz="2800" dirty="0" err="1">
                <a:solidFill>
                  <a:srgbClr val="0070C0"/>
                </a:solidFill>
              </a:rPr>
              <a:t>Record</a:t>
            </a:r>
            <a:r>
              <a:rPr lang="uk-UA" sz="2800" dirty="0">
                <a:solidFill>
                  <a:srgbClr val="0070C0"/>
                </a:solidFill>
              </a:rPr>
              <a:t> (система контролю версій наукових публікацій), </a:t>
            </a:r>
            <a:endParaRPr lang="uk-UA" sz="2800" dirty="0" smtClean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CrossRef </a:t>
            </a:r>
            <a:r>
              <a:rPr lang="uk-UA" sz="2800" dirty="0" err="1">
                <a:solidFill>
                  <a:srgbClr val="0070C0"/>
                </a:solidFill>
              </a:rPr>
              <a:t>Funding</a:t>
            </a:r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sz="2800" dirty="0" err="1">
                <a:solidFill>
                  <a:srgbClr val="0070C0"/>
                </a:solidFill>
              </a:rPr>
              <a:t>Data</a:t>
            </a:r>
            <a:r>
              <a:rPr lang="uk-UA" sz="2800" dirty="0">
                <a:solidFill>
                  <a:srgbClr val="0070C0"/>
                </a:solidFill>
              </a:rPr>
              <a:t> (база даних інформації про джерела фінансування публікацій</a:t>
            </a:r>
            <a:r>
              <a:rPr lang="uk-UA" sz="2800" dirty="0" smtClean="0">
                <a:solidFill>
                  <a:srgbClr val="0070C0"/>
                </a:solidFill>
              </a:rPr>
              <a:t>).</a:t>
            </a:r>
            <a:endParaRPr lang="en-US" altLang="uk-UA" sz="28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2460" y="2232661"/>
            <a:ext cx="8191500" cy="3108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uk-U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49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31602" y="522662"/>
            <a:ext cx="8043718" cy="500183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Інформація про присвоєння цифрових ідентифікаторів представлена на сайтах:</a:t>
            </a:r>
          </a:p>
          <a:p>
            <a:pPr algn="ctr"/>
            <a:endParaRPr lang="uk-UA" sz="3200" b="1" dirty="0">
              <a:solidFill>
                <a:srgbClr val="0070C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Видавничий дім «Академперіодика»</a:t>
            </a:r>
          </a:p>
          <a:p>
            <a:pPr algn="ctr"/>
            <a:r>
              <a:rPr lang="en-US" sz="3200" b="1" dirty="0">
                <a:solidFill>
                  <a:srgbClr val="0070C0"/>
                </a:solidFill>
              </a:rPr>
              <a:t>http://</a:t>
            </a:r>
            <a:r>
              <a:rPr lang="en-US" sz="3200" b="1" dirty="0" smtClean="0">
                <a:solidFill>
                  <a:srgbClr val="0070C0"/>
                </a:solidFill>
              </a:rPr>
              <a:t>akademperiodyka.org.ua/</a:t>
            </a:r>
            <a:endParaRPr lang="uk-UA" sz="3200" b="1" dirty="0" smtClean="0">
              <a:solidFill>
                <a:srgbClr val="0070C0"/>
              </a:solidFill>
            </a:endParaRPr>
          </a:p>
          <a:p>
            <a:pPr algn="ctr"/>
            <a:endParaRPr lang="uk-UA" sz="3200" b="1" dirty="0">
              <a:solidFill>
                <a:srgbClr val="0070C0"/>
              </a:solidFill>
            </a:endParaRPr>
          </a:p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 </a:t>
            </a:r>
            <a:r>
              <a:rPr lang="uk-UA" sz="3200" b="1" dirty="0" smtClean="0">
                <a:solidFill>
                  <a:srgbClr val="0070C0"/>
                </a:solidFill>
              </a:rPr>
              <a:t>«</a:t>
            </a:r>
            <a:r>
              <a:rPr lang="uk-UA" sz="3200" b="1" dirty="0" err="1" smtClean="0">
                <a:solidFill>
                  <a:srgbClr val="0070C0"/>
                </a:solidFill>
              </a:rPr>
              <a:t>Укрінформнаука</a:t>
            </a:r>
            <a:r>
              <a:rPr lang="uk-UA" sz="3200" b="1" dirty="0" smtClean="0">
                <a:solidFill>
                  <a:srgbClr val="0070C0"/>
                </a:solidFill>
              </a:rPr>
              <a:t>»</a:t>
            </a:r>
          </a:p>
          <a:p>
            <a:pPr algn="ctr"/>
            <a:r>
              <a:rPr lang="en-US" altLang="uk-UA" sz="3200" b="1" dirty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http://</a:t>
            </a:r>
            <a:r>
              <a:rPr lang="en-US" altLang="uk-UA" sz="3200" b="1" dirty="0" smtClean="0">
                <a:solidFill>
                  <a:srgbClr val="0070C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u-i-n.com.ua/</a:t>
            </a:r>
            <a:endParaRPr lang="en-US" altLang="uk-UA" sz="44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32460" y="2232661"/>
            <a:ext cx="8191500" cy="310895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uk-U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882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40" y="2141220"/>
            <a:ext cx="7368540" cy="879071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ДЯКУЮ ЗА УВАГУ !</a:t>
            </a:r>
            <a:endParaRPr lang="uk-UA" sz="2700"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3284220" y="5186640"/>
            <a:ext cx="4678934" cy="438305"/>
          </a:xfrm>
        </p:spPr>
        <p:txBody>
          <a:bodyPr/>
          <a:lstStyle/>
          <a:p>
            <a:r>
              <a:rPr lang="uk-UA" dirty="0" smtClean="0">
                <a:solidFill>
                  <a:schemeClr val="tx1"/>
                </a:solidFill>
              </a:rPr>
              <a:t>Передплатне </a:t>
            </a:r>
            <a:r>
              <a:rPr lang="uk-UA" dirty="0">
                <a:solidFill>
                  <a:schemeClr val="tx1"/>
                </a:solidFill>
              </a:rPr>
              <a:t>агентство "</a:t>
            </a:r>
            <a:r>
              <a:rPr lang="uk-UA" dirty="0" err="1" smtClean="0">
                <a:solidFill>
                  <a:schemeClr val="tx1"/>
                </a:solidFill>
              </a:rPr>
              <a:t>Укрінформнаука</a:t>
            </a:r>
            <a:r>
              <a:rPr lang="uk-UA" dirty="0" smtClean="0">
                <a:solidFill>
                  <a:schemeClr val="tx1"/>
                </a:solidFill>
              </a:rPr>
              <a:t>«</a:t>
            </a:r>
          </a:p>
          <a:p>
            <a:endParaRPr lang="uk-UA" dirty="0">
              <a:solidFill>
                <a:schemeClr val="tx1"/>
              </a:solidFill>
            </a:endParaRPr>
          </a:p>
          <a:p>
            <a:endParaRPr lang="uk-UA" dirty="0" smtClean="0">
              <a:solidFill>
                <a:schemeClr val="tx1"/>
              </a:solidFill>
            </a:endParaRPr>
          </a:p>
          <a:p>
            <a:endParaRPr lang="uk-UA" dirty="0">
              <a:solidFill>
                <a:schemeClr val="tx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095" y="5147733"/>
            <a:ext cx="1721104" cy="1466503"/>
          </a:xfrm>
          <a:prstGeom prst="rect">
            <a:avLst/>
          </a:prstGeom>
        </p:spPr>
      </p:pic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284220" y="5619156"/>
            <a:ext cx="515781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Тел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kumimoji="0" lang="en-US" alt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 </a:t>
            </a:r>
            <a:r>
              <a:rPr kumimoji="0" lang="uk-UA" altLang="uk-UA" sz="12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+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380</a:t>
            </a:r>
            <a:r>
              <a:rPr kumimoji="0" lang="en-US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44 288</a:t>
            </a:r>
            <a:r>
              <a:rPr kumimoji="0" lang="en-US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0346 </a:t>
            </a:r>
            <a:endParaRPr kumimoji="0" lang="uk-UA" altLang="uk-UA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Моб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 </a:t>
            </a:r>
            <a:r>
              <a:rPr kumimoji="0" lang="en-US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+38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0</a:t>
            </a:r>
            <a:r>
              <a:rPr kumimoji="0" lang="en-US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50</a:t>
            </a:r>
            <a:r>
              <a:rPr kumimoji="0" lang="en-US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154</a:t>
            </a:r>
            <a:r>
              <a:rPr kumimoji="0" lang="en-US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7783</a:t>
            </a:r>
            <a:endParaRPr kumimoji="0" lang="uk-UA" altLang="uk-UA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E-</a:t>
            </a:r>
            <a:r>
              <a:rPr kumimoji="0" lang="uk-UA" altLang="uk-UA" sz="1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mail</a:t>
            </a:r>
            <a:r>
              <a:rPr kumimoji="0" lang="uk-UA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innovation@nas.gov.ua</a:t>
            </a:r>
            <a:r>
              <a:rPr kumimoji="0" lang="en-US" altLang="uk-UA" sz="1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</a:t>
            </a:r>
            <a:r>
              <a:rPr kumimoji="0" lang="en-US" altLang="uk-UA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ukrinformnauka@gmail.com</a:t>
            </a:r>
            <a:endParaRPr kumimoji="0" lang="uk-UA" altLang="uk-UA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uk-UA" sz="1200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http://</a:t>
            </a:r>
            <a:r>
              <a:rPr lang="en-US" altLang="uk-UA" sz="1200" dirty="0" smtClean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u-i-n.com.ua/ua </a:t>
            </a:r>
            <a:endParaRPr kumimoji="0" lang="en-US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9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40" y="182880"/>
            <a:ext cx="7368540" cy="145542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Науковий </a:t>
            </a:r>
            <a:r>
              <a:rPr lang="uk-UA" sz="4000" b="1" dirty="0">
                <a:solidFill>
                  <a:srgbClr val="0070C0"/>
                </a:solidFill>
              </a:rPr>
              <a:t>рівень </a:t>
            </a:r>
            <a:r>
              <a:rPr lang="uk-UA" sz="4000" b="1" dirty="0" err="1">
                <a:solidFill>
                  <a:srgbClr val="0070C0"/>
                </a:solidFill>
              </a:rPr>
              <a:t>публікуємих</a:t>
            </a:r>
            <a:r>
              <a:rPr lang="uk-UA" sz="4000" b="1" dirty="0">
                <a:solidFill>
                  <a:srgbClr val="0070C0"/>
                </a:solidFill>
              </a:rPr>
              <a:t> матеріалів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72440" y="1760220"/>
            <a:ext cx="7600142" cy="39776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збільшення відсотку іноземних </a:t>
            </a:r>
            <a:r>
              <a:rPr lang="uk-UA" sz="2800" dirty="0">
                <a:solidFill>
                  <a:srgbClr val="0070C0"/>
                </a:solidFill>
              </a:rPr>
              <a:t>авторів </a:t>
            </a:r>
            <a:r>
              <a:rPr lang="uk-UA" sz="2800" dirty="0" smtClean="0">
                <a:solidFill>
                  <a:srgbClr val="0070C0"/>
                </a:solidFill>
              </a:rPr>
              <a:t/>
            </a:r>
            <a:br>
              <a:rPr lang="uk-UA" sz="2800" dirty="0" smtClean="0">
                <a:solidFill>
                  <a:srgbClr val="0070C0"/>
                </a:solidFill>
              </a:rPr>
            </a:br>
            <a:r>
              <a:rPr lang="uk-UA" sz="2800" dirty="0" smtClean="0">
                <a:solidFill>
                  <a:srgbClr val="0070C0"/>
                </a:solidFill>
              </a:rPr>
              <a:t>і </a:t>
            </a:r>
            <a:r>
              <a:rPr lang="uk-UA" sz="2800" dirty="0">
                <a:solidFill>
                  <a:srgbClr val="0070C0"/>
                </a:solidFill>
              </a:rPr>
              <a:t>публікацій іноземних авторів; </a:t>
            </a:r>
            <a:endParaRPr lang="uk-UA" sz="2800" dirty="0" smtClean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залучення </a:t>
            </a:r>
            <a:r>
              <a:rPr lang="uk-UA" sz="2800" dirty="0">
                <a:solidFill>
                  <a:srgbClr val="0070C0"/>
                </a:solidFill>
              </a:rPr>
              <a:t>до </a:t>
            </a:r>
            <a:r>
              <a:rPr lang="uk-UA" sz="2800" dirty="0" smtClean="0">
                <a:solidFill>
                  <a:srgbClr val="0070C0"/>
                </a:solidFill>
              </a:rPr>
              <a:t>редколегії іноземних </a:t>
            </a:r>
            <a:r>
              <a:rPr lang="uk-UA" sz="2800" dirty="0">
                <a:solidFill>
                  <a:srgbClr val="0070C0"/>
                </a:solidFill>
              </a:rPr>
              <a:t>членів; </a:t>
            </a:r>
            <a:endParaRPr lang="uk-UA" sz="2800" dirty="0" smtClean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використання можливостей міжнародних бібліографічних баз даних;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визначення </a:t>
            </a:r>
            <a:r>
              <a:rPr lang="uk-UA" sz="2800" dirty="0">
                <a:solidFill>
                  <a:srgbClr val="0070C0"/>
                </a:solidFill>
              </a:rPr>
              <a:t>областей перспективного </a:t>
            </a:r>
            <a:r>
              <a:rPr lang="uk-UA" sz="2800" dirty="0" smtClean="0">
                <a:solidFill>
                  <a:srgbClr val="0070C0"/>
                </a:solidFill>
              </a:rPr>
              <a:t>розвитку;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залучення </a:t>
            </a:r>
            <a:r>
              <a:rPr lang="uk-UA" sz="2800" dirty="0">
                <a:solidFill>
                  <a:srgbClr val="0070C0"/>
                </a:solidFill>
              </a:rPr>
              <a:t>зарубіжних </a:t>
            </a:r>
            <a:r>
              <a:rPr lang="uk-UA" sz="2800" dirty="0" smtClean="0">
                <a:solidFill>
                  <a:srgbClr val="0070C0"/>
                </a:solidFill>
              </a:rPr>
              <a:t>рецензентів.</a:t>
            </a:r>
            <a:endParaRPr lang="uk-U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40" y="426722"/>
            <a:ext cx="7368540" cy="67056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Зміст </a:t>
            </a:r>
            <a:r>
              <a:rPr lang="uk-UA" sz="4000" b="1" dirty="0">
                <a:solidFill>
                  <a:srgbClr val="0070C0"/>
                </a:solidFill>
              </a:rPr>
              <a:t>журналу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472440" y="1226821"/>
            <a:ext cx="7470602" cy="410718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збільшувати </a:t>
            </a:r>
            <a:r>
              <a:rPr lang="uk-UA" sz="2800" dirty="0">
                <a:solidFill>
                  <a:srgbClr val="0070C0"/>
                </a:solidFill>
              </a:rPr>
              <a:t>обсяг </a:t>
            </a:r>
            <a:r>
              <a:rPr lang="uk-UA" sz="2800" dirty="0" smtClean="0">
                <a:solidFill>
                  <a:srgbClr val="0070C0"/>
                </a:solidFill>
              </a:rPr>
              <a:t>за </a:t>
            </a:r>
            <a:r>
              <a:rPr lang="uk-UA" sz="2800" dirty="0">
                <a:solidFill>
                  <a:srgbClr val="0070C0"/>
                </a:solidFill>
              </a:rPr>
              <a:t>рахунок залучення статей високого наукового рівня; </a:t>
            </a:r>
            <a:endParaRPr lang="uk-UA" sz="2800" dirty="0" smtClean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визначити </a:t>
            </a:r>
            <a:r>
              <a:rPr lang="uk-UA" sz="2800" dirty="0">
                <a:solidFill>
                  <a:srgbClr val="0070C0"/>
                </a:solidFill>
              </a:rPr>
              <a:t>оптимальне співвідношення між оригінальними статтями, оглядами та короткими повідомленнями; </a:t>
            </a:r>
            <a:endParaRPr lang="uk-UA" sz="2800" dirty="0" smtClean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надавати </a:t>
            </a:r>
            <a:r>
              <a:rPr lang="uk-UA" sz="2800" dirty="0">
                <a:solidFill>
                  <a:srgbClr val="0070C0"/>
                </a:solidFill>
              </a:rPr>
              <a:t>перевагу </a:t>
            </a:r>
            <a:r>
              <a:rPr lang="uk-UA" sz="2800" dirty="0" smtClean="0">
                <a:solidFill>
                  <a:srgbClr val="0070C0"/>
                </a:solidFill>
              </a:rPr>
              <a:t>матеріалам на актуальні теми;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організовувати </a:t>
            </a:r>
            <a:r>
              <a:rPr lang="uk-UA" sz="2800" dirty="0">
                <a:solidFill>
                  <a:srgbClr val="0070C0"/>
                </a:solidFill>
              </a:rPr>
              <a:t>спеціальні тематичні випуски на актуальні </a:t>
            </a:r>
            <a:r>
              <a:rPr lang="uk-UA" sz="2800" dirty="0" smtClean="0">
                <a:solidFill>
                  <a:srgbClr val="0070C0"/>
                </a:solidFill>
              </a:rPr>
              <a:t>теми.</a:t>
            </a:r>
            <a:endParaRPr lang="uk-U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798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40" y="403860"/>
            <a:ext cx="7368540" cy="67056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Рецензування</a:t>
            </a:r>
            <a:endParaRPr lang="uk-UA" sz="4000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21920" y="960121"/>
            <a:ext cx="8473440" cy="477774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rgbClr val="0070C0"/>
                </a:solidFill>
              </a:rPr>
              <a:t>розробити і впровадити норми </a:t>
            </a:r>
            <a:r>
              <a:rPr lang="uk-UA" sz="2800" dirty="0" smtClean="0">
                <a:solidFill>
                  <a:srgbClr val="0070C0"/>
                </a:solidFill>
              </a:rPr>
              <a:t>рецензування;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стимулювати </a:t>
            </a:r>
            <a:r>
              <a:rPr lang="uk-UA" sz="2800" dirty="0">
                <a:solidFill>
                  <a:srgbClr val="0070C0"/>
                </a:solidFill>
              </a:rPr>
              <a:t>рецензентів до конструктивного зворотного зв'язку з </a:t>
            </a:r>
            <a:r>
              <a:rPr lang="uk-UA" sz="2800" dirty="0" smtClean="0">
                <a:solidFill>
                  <a:srgbClr val="0070C0"/>
                </a:solidFill>
              </a:rPr>
              <a:t>авторами;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залучати </a:t>
            </a:r>
            <a:r>
              <a:rPr lang="uk-UA" sz="2800" dirty="0">
                <a:solidFill>
                  <a:srgbClr val="0070C0"/>
                </a:solidFill>
              </a:rPr>
              <a:t>до рецензування іноземних </a:t>
            </a:r>
            <a:r>
              <a:rPr lang="uk-UA" sz="2800" dirty="0" smtClean="0">
                <a:solidFill>
                  <a:srgbClr val="0070C0"/>
                </a:solidFill>
              </a:rPr>
              <a:t>рецензентів;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контролювати </a:t>
            </a:r>
            <a:r>
              <a:rPr lang="uk-UA" sz="2800" dirty="0">
                <a:solidFill>
                  <a:srgbClr val="0070C0"/>
                </a:solidFill>
              </a:rPr>
              <a:t>якість роботи </a:t>
            </a:r>
            <a:r>
              <a:rPr lang="uk-UA" sz="2800" dirty="0" smtClean="0">
                <a:solidFill>
                  <a:srgbClr val="0070C0"/>
                </a:solidFill>
              </a:rPr>
              <a:t>рецензентів;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активно користуватися методиками </a:t>
            </a:r>
            <a:r>
              <a:rPr lang="uk-UA" sz="2800" dirty="0">
                <a:solidFill>
                  <a:srgbClr val="0070C0"/>
                </a:solidFill>
              </a:rPr>
              <a:t>і </a:t>
            </a:r>
            <a:r>
              <a:rPr lang="uk-UA" sz="2800" dirty="0" smtClean="0">
                <a:solidFill>
                  <a:srgbClr val="0070C0"/>
                </a:solidFill>
              </a:rPr>
              <a:t>інструментами </a:t>
            </a:r>
            <a:r>
              <a:rPr lang="uk-UA" sz="2800" dirty="0">
                <a:solidFill>
                  <a:srgbClr val="0070C0"/>
                </a:solidFill>
              </a:rPr>
              <a:t>в області рецензування </a:t>
            </a:r>
            <a:r>
              <a:rPr lang="uk-UA" sz="2800" dirty="0" smtClean="0">
                <a:solidFill>
                  <a:srgbClr val="0070C0"/>
                </a:solidFill>
              </a:rPr>
              <a:t>(Комітеті </a:t>
            </a:r>
            <a:r>
              <a:rPr lang="uk-UA" sz="2800" dirty="0">
                <a:solidFill>
                  <a:srgbClr val="0070C0"/>
                </a:solidFill>
              </a:rPr>
              <a:t>з публікаційної етики (</a:t>
            </a:r>
            <a:r>
              <a:rPr lang="uk-UA" sz="2800" dirty="0" err="1">
                <a:solidFill>
                  <a:srgbClr val="0070C0"/>
                </a:solidFill>
              </a:rPr>
              <a:t>Committee</a:t>
            </a:r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sz="2800" dirty="0" err="1">
                <a:solidFill>
                  <a:srgbClr val="0070C0"/>
                </a:solidFill>
              </a:rPr>
              <a:t>on</a:t>
            </a:r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sz="2800" dirty="0" err="1">
                <a:solidFill>
                  <a:srgbClr val="0070C0"/>
                </a:solidFill>
              </a:rPr>
              <a:t>Publication</a:t>
            </a:r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sz="2800" dirty="0" err="1" smtClean="0">
                <a:solidFill>
                  <a:srgbClr val="0070C0"/>
                </a:solidFill>
              </a:rPr>
              <a:t>Ethics</a:t>
            </a:r>
            <a:r>
              <a:rPr lang="uk-UA" sz="2800" dirty="0" smtClean="0">
                <a:solidFill>
                  <a:srgbClr val="0070C0"/>
                </a:solidFill>
              </a:rPr>
              <a:t>, </a:t>
            </a:r>
            <a:r>
              <a:rPr lang="uk-UA" sz="2400" u="sng" dirty="0" smtClean="0">
                <a:solidFill>
                  <a:srgbClr val="0070C0"/>
                </a:solidFill>
              </a:rPr>
              <a:t>https</a:t>
            </a:r>
            <a:r>
              <a:rPr lang="uk-UA" sz="2400" u="sng" dirty="0">
                <a:solidFill>
                  <a:srgbClr val="0070C0"/>
                </a:solidFill>
              </a:rPr>
              <a:t>://publicationethics.org</a:t>
            </a:r>
            <a:r>
              <a:rPr lang="uk-UA" sz="2400" u="sng" dirty="0" smtClean="0">
                <a:solidFill>
                  <a:srgbClr val="0070C0"/>
                </a:solidFill>
              </a:rPr>
              <a:t>/</a:t>
            </a:r>
            <a:r>
              <a:rPr lang="uk-UA" sz="2800" dirty="0" smtClean="0">
                <a:solidFill>
                  <a:srgbClr val="0070C0"/>
                </a:solidFill>
              </a:rPr>
              <a:t>)</a:t>
            </a:r>
            <a:endParaRPr lang="uk-U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0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9694" y="601981"/>
            <a:ext cx="7368540" cy="1790698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Входження </a:t>
            </a:r>
            <a:r>
              <a:rPr lang="uk-UA" sz="4000" b="1" dirty="0">
                <a:solidFill>
                  <a:srgbClr val="0070C0"/>
                </a:solidFill>
              </a:rPr>
              <a:t>в реферативні </a:t>
            </a:r>
            <a:r>
              <a:rPr lang="uk-UA" sz="4000" b="1" dirty="0" smtClean="0">
                <a:solidFill>
                  <a:srgbClr val="0070C0"/>
                </a:solidFill>
              </a:rPr>
              <a:t/>
            </a:r>
            <a:br>
              <a:rPr lang="uk-UA" sz="4000" b="1" dirty="0" smtClean="0">
                <a:solidFill>
                  <a:srgbClr val="0070C0"/>
                </a:solidFill>
              </a:rPr>
            </a:br>
            <a:r>
              <a:rPr lang="uk-UA" sz="4000" b="1" dirty="0" smtClean="0">
                <a:solidFill>
                  <a:srgbClr val="0070C0"/>
                </a:solidFill>
              </a:rPr>
              <a:t>та пошукові системи </a:t>
            </a:r>
            <a:br>
              <a:rPr lang="uk-UA" sz="4000" b="1" dirty="0" smtClean="0">
                <a:solidFill>
                  <a:srgbClr val="0070C0"/>
                </a:solidFill>
              </a:rPr>
            </a:br>
            <a:r>
              <a:rPr lang="uk-UA" sz="4000" b="1" dirty="0" smtClean="0">
                <a:solidFill>
                  <a:srgbClr val="0070C0"/>
                </a:solidFill>
              </a:rPr>
              <a:t>і </a:t>
            </a:r>
            <a:r>
              <a:rPr lang="uk-UA" sz="4000" b="1" dirty="0">
                <a:solidFill>
                  <a:srgbClr val="0070C0"/>
                </a:solidFill>
              </a:rPr>
              <a:t>бази даних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82432" y="2846069"/>
            <a:ext cx="7165802" cy="265176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2800" dirty="0">
                <a:solidFill>
                  <a:srgbClr val="0070C0"/>
                </a:solidFill>
              </a:rPr>
              <a:t>Максимально розширювати присутність наукового видання в міжнародних </a:t>
            </a:r>
            <a:r>
              <a:rPr lang="uk-UA" sz="2800" dirty="0" smtClean="0">
                <a:solidFill>
                  <a:srgbClr val="0070C0"/>
                </a:solidFill>
              </a:rPr>
              <a:t>базах даних, </a:t>
            </a:r>
            <a:r>
              <a:rPr lang="uk-UA" sz="2800" dirty="0">
                <a:solidFill>
                  <a:srgbClr val="0070C0"/>
                </a:solidFill>
              </a:rPr>
              <a:t>такі як </a:t>
            </a:r>
            <a:r>
              <a:rPr lang="uk-UA" sz="2800" dirty="0" err="1">
                <a:solidFill>
                  <a:srgbClr val="0070C0"/>
                </a:solidFill>
              </a:rPr>
              <a:t>Web</a:t>
            </a:r>
            <a:r>
              <a:rPr lang="uk-UA" sz="2800" dirty="0">
                <a:solidFill>
                  <a:srgbClr val="0070C0"/>
                </a:solidFill>
              </a:rPr>
              <a:t> of Science, Scopus, </a:t>
            </a:r>
            <a:r>
              <a:rPr lang="uk-UA" sz="2800" dirty="0" err="1">
                <a:solidFill>
                  <a:srgbClr val="0070C0"/>
                </a:solidFill>
              </a:rPr>
              <a:t>Ulrichsweb</a:t>
            </a:r>
            <a:r>
              <a:rPr lang="uk-UA" sz="2800" dirty="0">
                <a:solidFill>
                  <a:srgbClr val="0070C0"/>
                </a:solidFill>
              </a:rPr>
              <a:t> (</a:t>
            </a:r>
            <a:r>
              <a:rPr lang="uk-UA" sz="2800" dirty="0" err="1">
                <a:solidFill>
                  <a:srgbClr val="0070C0"/>
                </a:solidFill>
              </a:rPr>
              <a:t>Ulrich’s</a:t>
            </a:r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sz="2800" dirty="0" err="1">
                <a:solidFill>
                  <a:srgbClr val="0070C0"/>
                </a:solidFill>
              </a:rPr>
              <a:t>Periodicals</a:t>
            </a:r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sz="2800" dirty="0" err="1">
                <a:solidFill>
                  <a:srgbClr val="0070C0"/>
                </a:solidFill>
              </a:rPr>
              <a:t>Directory</a:t>
            </a:r>
            <a:r>
              <a:rPr lang="uk-UA" sz="2800" dirty="0">
                <a:solidFill>
                  <a:srgbClr val="0070C0"/>
                </a:solidFill>
              </a:rPr>
              <a:t>), </a:t>
            </a:r>
            <a:r>
              <a:rPr lang="uk-UA" sz="2800" dirty="0" err="1">
                <a:solidFill>
                  <a:srgbClr val="0070C0"/>
                </a:solidFill>
              </a:rPr>
              <a:t>Google</a:t>
            </a:r>
            <a:r>
              <a:rPr lang="uk-UA" sz="2800" dirty="0">
                <a:solidFill>
                  <a:srgbClr val="0070C0"/>
                </a:solidFill>
              </a:rPr>
              <a:t> </a:t>
            </a:r>
            <a:r>
              <a:rPr lang="uk-UA" sz="2800" dirty="0" err="1">
                <a:solidFill>
                  <a:srgbClr val="0070C0"/>
                </a:solidFill>
              </a:rPr>
              <a:t>Scholar</a:t>
            </a:r>
            <a:r>
              <a:rPr lang="uk-UA" sz="2800" dirty="0">
                <a:solidFill>
                  <a:srgbClr val="0070C0"/>
                </a:solidFill>
              </a:rPr>
              <a:t>, </a:t>
            </a:r>
            <a:r>
              <a:rPr lang="uk-UA" sz="2800" dirty="0" err="1">
                <a:solidFill>
                  <a:srgbClr val="0070C0"/>
                </a:solidFill>
              </a:rPr>
              <a:t>Directory</a:t>
            </a:r>
            <a:r>
              <a:rPr lang="uk-UA" sz="2800" dirty="0">
                <a:solidFill>
                  <a:srgbClr val="0070C0"/>
                </a:solidFill>
              </a:rPr>
              <a:t> of </a:t>
            </a:r>
            <a:r>
              <a:rPr lang="uk-UA" sz="2800" dirty="0" err="1">
                <a:solidFill>
                  <a:srgbClr val="0070C0"/>
                </a:solidFill>
              </a:rPr>
              <a:t>Open</a:t>
            </a:r>
            <a:r>
              <a:rPr lang="uk-UA" sz="2800" dirty="0">
                <a:solidFill>
                  <a:srgbClr val="0070C0"/>
                </a:solidFill>
              </a:rPr>
              <a:t> Access </a:t>
            </a:r>
            <a:r>
              <a:rPr lang="uk-UA" sz="2800" dirty="0" err="1">
                <a:solidFill>
                  <a:srgbClr val="0070C0"/>
                </a:solidFill>
              </a:rPr>
              <a:t>Journals</a:t>
            </a:r>
            <a:r>
              <a:rPr lang="uk-UA" sz="2800" dirty="0">
                <a:solidFill>
                  <a:srgbClr val="0070C0"/>
                </a:solidFill>
              </a:rPr>
              <a:t> (DOAJ).</a:t>
            </a:r>
          </a:p>
        </p:txBody>
      </p:sp>
    </p:spTree>
    <p:extLst>
      <p:ext uri="{BB962C8B-B14F-4D97-AF65-F5344CB8AC3E}">
        <p14:creationId xmlns:p14="http://schemas.microsoft.com/office/powerpoint/2010/main" val="168869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40" y="547255"/>
            <a:ext cx="7368540" cy="1327265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Ідентифікація </a:t>
            </a:r>
            <a:br>
              <a:rPr lang="uk-UA" sz="4000" b="1" dirty="0" smtClean="0">
                <a:solidFill>
                  <a:srgbClr val="0070C0"/>
                </a:solidFill>
              </a:rPr>
            </a:br>
            <a:r>
              <a:rPr lang="uk-UA" sz="4000" b="1" dirty="0" smtClean="0">
                <a:solidFill>
                  <a:srgbClr val="0070C0"/>
                </a:solidFill>
              </a:rPr>
              <a:t>наукового </a:t>
            </a:r>
            <a:r>
              <a:rPr lang="uk-UA" sz="4000" b="1" dirty="0">
                <a:solidFill>
                  <a:srgbClr val="0070C0"/>
                </a:solidFill>
              </a:rPr>
              <a:t>видання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335280" y="2080260"/>
            <a:ext cx="8001000" cy="35128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uk-UA" sz="2800" dirty="0">
                <a:solidFill>
                  <a:srgbClr val="0070C0"/>
                </a:solidFill>
              </a:rPr>
              <a:t>З метою підвищення розпізнавання журналу </a:t>
            </a:r>
            <a:r>
              <a:rPr lang="uk-UA" sz="2800" dirty="0" smtClean="0">
                <a:solidFill>
                  <a:srgbClr val="0070C0"/>
                </a:solidFill>
              </a:rPr>
              <a:t/>
            </a:r>
            <a:br>
              <a:rPr lang="uk-UA" sz="2800" dirty="0" smtClean="0">
                <a:solidFill>
                  <a:srgbClr val="0070C0"/>
                </a:solidFill>
              </a:rPr>
            </a:br>
            <a:r>
              <a:rPr lang="uk-UA" sz="2800" dirty="0" smtClean="0">
                <a:solidFill>
                  <a:srgbClr val="0070C0"/>
                </a:solidFill>
              </a:rPr>
              <a:t>в </a:t>
            </a:r>
            <a:r>
              <a:rPr lang="uk-UA" sz="2800" dirty="0">
                <a:solidFill>
                  <a:srgbClr val="0070C0"/>
                </a:solidFill>
              </a:rPr>
              <a:t>пошукових системах загального користування та системах наукової спрямованості розширювати використання доступних механізмів індексації журналу </a:t>
            </a:r>
            <a:r>
              <a:rPr lang="uk-UA" sz="2800" dirty="0" smtClean="0">
                <a:solidFill>
                  <a:srgbClr val="0070C0"/>
                </a:solidFill>
              </a:rPr>
              <a:t>(ISSN</a:t>
            </a:r>
            <a:r>
              <a:rPr lang="uk-UA" sz="2800" dirty="0">
                <a:solidFill>
                  <a:srgbClr val="0070C0"/>
                </a:solidFill>
              </a:rPr>
              <a:t>), впроваджувати систему цифрових ідентифікаторів (DOI), </a:t>
            </a:r>
            <a:r>
              <a:rPr lang="uk-UA" sz="2800" dirty="0" smtClean="0">
                <a:solidFill>
                  <a:srgbClr val="0070C0"/>
                </a:solidFill>
              </a:rPr>
              <a:t>авторських </a:t>
            </a:r>
            <a:r>
              <a:rPr lang="uk-UA" sz="2800" dirty="0">
                <a:solidFill>
                  <a:srgbClr val="0070C0"/>
                </a:solidFill>
              </a:rPr>
              <a:t>профілів (</a:t>
            </a:r>
            <a:r>
              <a:rPr lang="uk-UA" sz="2800" dirty="0" err="1">
                <a:solidFill>
                  <a:srgbClr val="0070C0"/>
                </a:solidFill>
              </a:rPr>
              <a:t>ResearchGate</a:t>
            </a:r>
            <a:r>
              <a:rPr lang="uk-UA" sz="2800" dirty="0">
                <a:solidFill>
                  <a:srgbClr val="0070C0"/>
                </a:solidFill>
              </a:rPr>
              <a:t>, ORCID та ін.)</a:t>
            </a:r>
          </a:p>
        </p:txBody>
      </p:sp>
    </p:spTree>
    <p:extLst>
      <p:ext uri="{BB962C8B-B14F-4D97-AF65-F5344CB8AC3E}">
        <p14:creationId xmlns:p14="http://schemas.microsoft.com/office/powerpoint/2010/main" val="1780522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7680" y="883920"/>
            <a:ext cx="7368540" cy="67056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Аудиторія</a:t>
            </a:r>
            <a:endParaRPr lang="uk-UA" sz="4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899160" y="2157845"/>
            <a:ext cx="7165802" cy="284087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представлення </a:t>
            </a:r>
            <a:r>
              <a:rPr lang="uk-UA" sz="2800" dirty="0">
                <a:solidFill>
                  <a:srgbClr val="0070C0"/>
                </a:solidFill>
              </a:rPr>
              <a:t>журналу </a:t>
            </a:r>
            <a:r>
              <a:rPr lang="uk-UA" sz="2800" dirty="0" smtClean="0">
                <a:solidFill>
                  <a:srgbClr val="0070C0"/>
                </a:solidFill>
              </a:rPr>
              <a:t/>
            </a:r>
            <a:br>
              <a:rPr lang="uk-UA" sz="2800" dirty="0" smtClean="0">
                <a:solidFill>
                  <a:srgbClr val="0070C0"/>
                </a:solidFill>
              </a:rPr>
            </a:br>
            <a:r>
              <a:rPr lang="uk-UA" sz="2800" dirty="0" smtClean="0">
                <a:solidFill>
                  <a:srgbClr val="0070C0"/>
                </a:solidFill>
              </a:rPr>
              <a:t>в </a:t>
            </a:r>
            <a:r>
              <a:rPr lang="uk-UA" sz="2800" dirty="0">
                <a:solidFill>
                  <a:srgbClr val="0070C0"/>
                </a:solidFill>
              </a:rPr>
              <a:t>електронному </a:t>
            </a:r>
            <a:r>
              <a:rPr lang="uk-UA" sz="2800" dirty="0" smtClean="0">
                <a:solidFill>
                  <a:srgbClr val="0070C0"/>
                </a:solidFill>
              </a:rPr>
              <a:t>вигляді;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наявність веб-сайту;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впровадження </a:t>
            </a:r>
            <a:r>
              <a:rPr lang="uk-UA" sz="2800" dirty="0">
                <a:solidFill>
                  <a:srgbClr val="0070C0"/>
                </a:solidFill>
              </a:rPr>
              <a:t>інструментів збору </a:t>
            </a:r>
            <a:r>
              <a:rPr lang="uk-UA" sz="2800" dirty="0" smtClean="0">
                <a:solidFill>
                  <a:srgbClr val="0070C0"/>
                </a:solidFill>
              </a:rPr>
              <a:t/>
            </a:r>
            <a:br>
              <a:rPr lang="uk-UA" sz="2800" dirty="0" smtClean="0">
                <a:solidFill>
                  <a:srgbClr val="0070C0"/>
                </a:solidFill>
              </a:rPr>
            </a:br>
            <a:r>
              <a:rPr lang="uk-UA" sz="2800" dirty="0" smtClean="0">
                <a:solidFill>
                  <a:srgbClr val="0070C0"/>
                </a:solidFill>
              </a:rPr>
              <a:t>і </a:t>
            </a:r>
            <a:r>
              <a:rPr lang="uk-UA" sz="2800" dirty="0">
                <a:solidFill>
                  <a:srgbClr val="0070C0"/>
                </a:solidFill>
              </a:rPr>
              <a:t>аналізу інформації по перегляду / скачування </a:t>
            </a:r>
            <a:r>
              <a:rPr lang="uk-UA" sz="2800" dirty="0" smtClean="0">
                <a:solidFill>
                  <a:srgbClr val="0070C0"/>
                </a:solidFill>
              </a:rPr>
              <a:t>онлайн-контенту.</a:t>
            </a:r>
            <a:endParaRPr lang="uk-U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999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2440" y="274320"/>
            <a:ext cx="7368540" cy="1211580"/>
          </a:xfrm>
        </p:spPr>
        <p:txBody>
          <a:bodyPr/>
          <a:lstStyle/>
          <a:p>
            <a:pPr algn="ctr"/>
            <a:r>
              <a:rPr lang="uk-UA" sz="4000" b="1" dirty="0" smtClean="0">
                <a:solidFill>
                  <a:srgbClr val="0070C0"/>
                </a:solidFill>
              </a:rPr>
              <a:t>Інформаційні бази відкритого доступу</a:t>
            </a:r>
            <a:endParaRPr lang="uk-UA" sz="4000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0" y="5798820"/>
            <a:ext cx="1048725" cy="893588"/>
          </a:xfrm>
          <a:prstGeom prst="rect">
            <a:avLst/>
          </a:prstGeom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617220" y="1677785"/>
            <a:ext cx="7749540" cy="43572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DOAJ </a:t>
            </a:r>
            <a:r>
              <a:rPr lang="uk-UA" sz="2800" dirty="0">
                <a:solidFill>
                  <a:srgbClr val="0070C0"/>
                </a:solidFill>
              </a:rPr>
              <a:t>(</a:t>
            </a:r>
            <a:r>
              <a:rPr lang="uk-UA" sz="2800" dirty="0" err="1">
                <a:solidFill>
                  <a:srgbClr val="0070C0"/>
                </a:solidFill>
              </a:rPr>
              <a:t>Directory</a:t>
            </a:r>
            <a:r>
              <a:rPr lang="uk-UA" sz="2800" dirty="0">
                <a:solidFill>
                  <a:srgbClr val="0070C0"/>
                </a:solidFill>
              </a:rPr>
              <a:t> of </a:t>
            </a:r>
            <a:r>
              <a:rPr lang="uk-UA" sz="2800" dirty="0" err="1">
                <a:solidFill>
                  <a:srgbClr val="0070C0"/>
                </a:solidFill>
              </a:rPr>
              <a:t>Open</a:t>
            </a:r>
            <a:r>
              <a:rPr lang="uk-UA" sz="2800" dirty="0">
                <a:solidFill>
                  <a:srgbClr val="0070C0"/>
                </a:solidFill>
              </a:rPr>
              <a:t> Access </a:t>
            </a:r>
            <a:r>
              <a:rPr lang="uk-UA" sz="2800" dirty="0" err="1">
                <a:solidFill>
                  <a:srgbClr val="0070C0"/>
                </a:solidFill>
              </a:rPr>
              <a:t>Journals</a:t>
            </a:r>
            <a:r>
              <a:rPr lang="uk-UA" sz="2800" dirty="0" smtClean="0">
                <a:solidFill>
                  <a:srgbClr val="0070C0"/>
                </a:solidFill>
              </a:rPr>
              <a:t>):</a:t>
            </a:r>
            <a:br>
              <a:rPr lang="uk-UA" sz="2800" dirty="0" smtClean="0">
                <a:solidFill>
                  <a:srgbClr val="0070C0"/>
                </a:solidFill>
              </a:rPr>
            </a:br>
            <a:r>
              <a:rPr lang="uk-UA" sz="2800" dirty="0" smtClean="0">
                <a:solidFill>
                  <a:srgbClr val="0070C0"/>
                </a:solidFill>
              </a:rPr>
              <a:t>- понад </a:t>
            </a:r>
            <a:r>
              <a:rPr lang="uk-UA" sz="2800" dirty="0">
                <a:solidFill>
                  <a:srgbClr val="0070C0"/>
                </a:solidFill>
              </a:rPr>
              <a:t>3 млн статей (3 091 511</a:t>
            </a:r>
            <a:r>
              <a:rPr lang="uk-UA" sz="2800" dirty="0" smtClean="0">
                <a:solidFill>
                  <a:srgbClr val="0070C0"/>
                </a:solidFill>
              </a:rPr>
              <a:t>),</a:t>
            </a:r>
            <a:br>
              <a:rPr lang="uk-UA" sz="2800" dirty="0" smtClean="0">
                <a:solidFill>
                  <a:srgbClr val="0070C0"/>
                </a:solidFill>
              </a:rPr>
            </a:br>
            <a:r>
              <a:rPr lang="uk-UA" sz="2800" dirty="0" smtClean="0">
                <a:solidFill>
                  <a:srgbClr val="0070C0"/>
                </a:solidFill>
              </a:rPr>
              <a:t>- більш </a:t>
            </a:r>
            <a:r>
              <a:rPr lang="uk-UA" sz="2800" dirty="0">
                <a:solidFill>
                  <a:srgbClr val="0070C0"/>
                </a:solidFill>
              </a:rPr>
              <a:t>ніж 11,5 тис. періодичних </a:t>
            </a:r>
            <a:r>
              <a:rPr lang="uk-UA" sz="2800" dirty="0" smtClean="0">
                <a:solidFill>
                  <a:srgbClr val="0070C0"/>
                </a:solidFill>
              </a:rPr>
              <a:t>видань. </a:t>
            </a:r>
            <a:br>
              <a:rPr lang="uk-UA" sz="2800" dirty="0" smtClean="0">
                <a:solidFill>
                  <a:srgbClr val="0070C0"/>
                </a:solidFill>
              </a:rPr>
            </a:br>
            <a:endParaRPr lang="uk-UA" sz="2800" dirty="0" smtClean="0">
              <a:solidFill>
                <a:srgbClr val="0070C0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uk-UA" sz="2800" dirty="0" smtClean="0">
                <a:solidFill>
                  <a:srgbClr val="0070C0"/>
                </a:solidFill>
              </a:rPr>
              <a:t>«</a:t>
            </a:r>
            <a:r>
              <a:rPr lang="uk-UA" sz="2800" dirty="0">
                <a:solidFill>
                  <a:srgbClr val="0070C0"/>
                </a:solidFill>
              </a:rPr>
              <a:t>Наукова періодика України</a:t>
            </a:r>
            <a:r>
              <a:rPr lang="uk-UA" sz="2800" dirty="0" smtClean="0">
                <a:solidFill>
                  <a:srgbClr val="0070C0"/>
                </a:solidFill>
              </a:rPr>
              <a:t>» (Національна бібліотека </a:t>
            </a:r>
            <a:r>
              <a:rPr lang="uk-UA" sz="2800" dirty="0">
                <a:solidFill>
                  <a:srgbClr val="0070C0"/>
                </a:solidFill>
              </a:rPr>
              <a:t>України </a:t>
            </a:r>
            <a:r>
              <a:rPr lang="uk-UA" sz="2800" dirty="0" smtClean="0">
                <a:solidFill>
                  <a:srgbClr val="0070C0"/>
                </a:solidFill>
              </a:rPr>
              <a:t/>
            </a:r>
            <a:br>
              <a:rPr lang="uk-UA" sz="2800" dirty="0" smtClean="0">
                <a:solidFill>
                  <a:srgbClr val="0070C0"/>
                </a:solidFill>
              </a:rPr>
            </a:br>
            <a:r>
              <a:rPr lang="uk-UA" sz="2800" dirty="0" smtClean="0">
                <a:solidFill>
                  <a:srgbClr val="0070C0"/>
                </a:solidFill>
              </a:rPr>
              <a:t>імені </a:t>
            </a:r>
            <a:r>
              <a:rPr lang="uk-UA" sz="2800" dirty="0">
                <a:solidFill>
                  <a:srgbClr val="0070C0"/>
                </a:solidFill>
              </a:rPr>
              <a:t>В.І. Вернадського НАН </a:t>
            </a:r>
            <a:r>
              <a:rPr lang="uk-UA" sz="2800" dirty="0" smtClean="0">
                <a:solidFill>
                  <a:srgbClr val="0070C0"/>
                </a:solidFill>
              </a:rPr>
              <a:t>України): </a:t>
            </a:r>
            <a:br>
              <a:rPr lang="uk-UA" sz="2800" dirty="0" smtClean="0">
                <a:solidFill>
                  <a:srgbClr val="0070C0"/>
                </a:solidFill>
              </a:rPr>
            </a:br>
            <a:r>
              <a:rPr lang="uk-UA" sz="2800" dirty="0" smtClean="0">
                <a:solidFill>
                  <a:srgbClr val="0070C0"/>
                </a:solidFill>
              </a:rPr>
              <a:t>-</a:t>
            </a:r>
            <a:r>
              <a:rPr lang="uk-UA" sz="2800" b="1" i="1" dirty="0">
                <a:solidFill>
                  <a:srgbClr val="0070C0"/>
                </a:solidFill>
              </a:rPr>
              <a:t> </a:t>
            </a:r>
            <a:r>
              <a:rPr lang="uk-UA" sz="2800" dirty="0" smtClean="0">
                <a:solidFill>
                  <a:srgbClr val="0070C0"/>
                </a:solidFill>
              </a:rPr>
              <a:t>2 625 журналів,</a:t>
            </a:r>
            <a:br>
              <a:rPr lang="uk-UA" sz="2800" dirty="0" smtClean="0">
                <a:solidFill>
                  <a:srgbClr val="0070C0"/>
                </a:solidFill>
              </a:rPr>
            </a:br>
            <a:r>
              <a:rPr lang="uk-UA" sz="2800" dirty="0" smtClean="0">
                <a:solidFill>
                  <a:srgbClr val="0070C0"/>
                </a:solidFill>
              </a:rPr>
              <a:t>- 33 350 випусків,</a:t>
            </a:r>
            <a:br>
              <a:rPr lang="uk-UA" sz="2800" dirty="0" smtClean="0">
                <a:solidFill>
                  <a:srgbClr val="0070C0"/>
                </a:solidFill>
              </a:rPr>
            </a:br>
            <a:r>
              <a:rPr lang="uk-UA" sz="2800" dirty="0" smtClean="0">
                <a:solidFill>
                  <a:srgbClr val="0070C0"/>
                </a:solidFill>
              </a:rPr>
              <a:t>- 876 458 повних </a:t>
            </a:r>
            <a:r>
              <a:rPr lang="uk-UA" sz="2800" dirty="0">
                <a:solidFill>
                  <a:srgbClr val="0070C0"/>
                </a:solidFill>
              </a:rPr>
              <a:t>тексів статей</a:t>
            </a:r>
            <a:r>
              <a:rPr lang="uk-UA" sz="2800" dirty="0" smtClean="0">
                <a:solidFill>
                  <a:srgbClr val="0070C0"/>
                </a:solidFill>
              </a:rPr>
              <a:t>.</a:t>
            </a:r>
            <a:endParaRPr lang="uk-UA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05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601</TotalTime>
  <Words>936</Words>
  <Application>Microsoft Office PowerPoint</Application>
  <PresentationFormat>Екран (4:3)</PresentationFormat>
  <Paragraphs>306</Paragraphs>
  <Slides>27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27</vt:i4>
      </vt:variant>
    </vt:vector>
  </HeadingPairs>
  <TitlesOfParts>
    <vt:vector size="33" baseType="lpstr">
      <vt:lpstr>Arial</vt:lpstr>
      <vt:lpstr>Calibri</vt:lpstr>
      <vt:lpstr>Times New Roman</vt:lpstr>
      <vt:lpstr>Trebuchet MS</vt:lpstr>
      <vt:lpstr>Wingdings 3</vt:lpstr>
      <vt:lpstr>Грань</vt:lpstr>
      <vt:lpstr>Присвоєння цифрових ідентифікаторів DOI  як один з заходів  покращення видимості наукового журналу</vt:lpstr>
      <vt:lpstr>Рекомендації, спрямовані  на покращення видимості  наукових видань</vt:lpstr>
      <vt:lpstr>Науковий рівень публікуємих матеріалів</vt:lpstr>
      <vt:lpstr>Зміст журналу</vt:lpstr>
      <vt:lpstr>Рецензування</vt:lpstr>
      <vt:lpstr>Входження в реферативні  та пошукові системи  і бази даних</vt:lpstr>
      <vt:lpstr>Ідентифікація  наукового видання</vt:lpstr>
      <vt:lpstr>Аудиторія</vt:lpstr>
      <vt:lpstr>Інформаційні бази відкритого доступу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Висновок</vt:lpstr>
      <vt:lpstr>Агентство CrossRef</vt:lpstr>
      <vt:lpstr>Представлення  цифрового ідентифікатора DOI  в науковому журналі</vt:lpstr>
      <vt:lpstr>Використання логотипу CrossRef</vt:lpstr>
      <vt:lpstr>International Standard Serial Number (ISSN)</vt:lpstr>
      <vt:lpstr>Ідентифікатори у світовому інформаційному просторі</vt:lpstr>
      <vt:lpstr>Презентація PowerPoint</vt:lpstr>
      <vt:lpstr>Презентація PowerPoint</vt:lpstr>
      <vt:lpstr>ДЯКУЮ ЗА УВАГУ 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Тетяна Яцків</dc:creator>
  <cp:lastModifiedBy>Тетяна Яцків</cp:lastModifiedBy>
  <cp:revision>150</cp:revision>
  <cp:lastPrinted>2018-06-04T14:43:56Z</cp:lastPrinted>
  <dcterms:created xsi:type="dcterms:W3CDTF">2016-02-02T08:15:42Z</dcterms:created>
  <dcterms:modified xsi:type="dcterms:W3CDTF">2018-06-06T09:48:46Z</dcterms:modified>
</cp:coreProperties>
</file>